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notesSlides/notesSlide6.xml" ContentType="application/vnd.openxmlformats-officedocument.presentationml.notesSlide+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notesSlides/notesSlide7.xml" ContentType="application/vnd.openxmlformats-officedocument.presentationml.notesSlide+xml"/>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notesSlides/notesSlide8.xml" ContentType="application/vnd.openxmlformats-officedocument.presentationml.notesSlide+xml"/>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notesSlides/notesSlide9.xml" ContentType="application/vnd.openxmlformats-officedocument.presentationml.notesSlide+xml"/>
  <Override PartName="/ppt/media/image21.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notesSlides/notesSlide12.xml" ContentType="application/vnd.openxmlformats-officedocument.presentationml.notesSlide+xml"/>
  <Override PartName="/ppt/media/image32.jpeg" ContentType="image/jpeg"/>
  <Override PartName="/ppt/notesSlides/notesSlide13.xml" ContentType="application/vnd.openxmlformats-officedocument.presentationml.notesSlide+xml"/>
  <Override PartName="/ppt/media/image33.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34.jpeg" ContentType="image/jpeg"/>
  <Override PartName="/ppt/notesSlides/notesSlide16.xml" ContentType="application/vnd.openxmlformats-officedocument.presentationml.notesSlide+xml"/>
  <Override PartName="/ppt/media/image35.jpeg" ContentType="image/jpeg"/>
  <Override PartName="/ppt/media/image36.jpeg" ContentType="image/jpeg"/>
  <Override PartName="/ppt/media/image37.jpeg" ContentType="image/jpeg"/>
  <Override PartName="/ppt/media/image38.jpeg" ContentType="image/jpeg"/>
  <Override PartName="/ppt/media/image39.jpeg" ContentType="image/jpeg"/>
  <Override PartName="/ppt/media/image40.jpeg" ContentType="image/jpeg"/>
  <Override PartName="/ppt/media/image41.jpeg" ContentType="image/jpeg"/>
  <Override PartName="/ppt/notesSlides/notesSlide17.xml" ContentType="application/vnd.openxmlformats-officedocument.presentationml.notesSlide+xml"/>
  <Override PartName="/ppt/media/image42.jpeg" ContentType="image/jpeg"/>
  <Override PartName="/ppt/media/image43.jpeg" ContentType="image/jpeg"/>
  <Override PartName="/ppt/media/image44.jpeg" ContentType="image/jpeg"/>
  <Override PartName="/ppt/media/image45.jpeg" ContentType="image/jpeg"/>
  <Override PartName="/ppt/media/image46.jpeg" ContentType="image/jpeg"/>
  <Override PartName="/ppt/media/image47.jpeg" ContentType="image/jpeg"/>
  <Override PartName="/ppt/notesSlides/notesSlide18.xml" ContentType="application/vnd.openxmlformats-officedocument.presentationml.notesSlide+xml"/>
  <Override PartName="/ppt/media/image48.jpeg" ContentType="image/jpeg"/>
  <Override PartName="/ppt/notesSlides/notesSlide19.xml" ContentType="application/vnd.openxmlformats-officedocument.presentationml.notesSlide+xml"/>
  <Override PartName="/ppt/media/image49.jpeg" ContentType="image/jpeg"/>
  <Override PartName="/ppt/media/image50.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7" name="Shape 217"/>
          <p:cNvSpPr/>
          <p:nvPr>
            <p:ph type="sldImg"/>
          </p:nvPr>
        </p:nvSpPr>
        <p:spPr>
          <a:xfrm>
            <a:off x="1143000" y="685800"/>
            <a:ext cx="4572000" cy="3429000"/>
          </a:xfrm>
          <a:prstGeom prst="rect">
            <a:avLst/>
          </a:prstGeom>
        </p:spPr>
        <p:txBody>
          <a:bodyPr/>
          <a:lstStyle/>
          <a:p>
            <a:pPr/>
          </a:p>
        </p:txBody>
      </p:sp>
      <p:sp>
        <p:nvSpPr>
          <p:cNvPr id="218" name="Shape 2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5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5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Ok, so let’s imagine a social network of millions of diverse people…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2" name="Shape 552"/>
          <p:cNvSpPr/>
          <p:nvPr>
            <p:ph type="sldImg"/>
          </p:nvPr>
        </p:nvSpPr>
        <p:spPr>
          <a:prstGeom prst="rect">
            <a:avLst/>
          </a:prstGeom>
        </p:spPr>
        <p:txBody>
          <a:bodyPr/>
          <a:lstStyle/>
          <a:p>
            <a:pPr/>
          </a:p>
        </p:txBody>
      </p:sp>
      <p:sp>
        <p:nvSpPr>
          <p:cNvPr id="553" name="Shape 553"/>
          <p:cNvSpPr/>
          <p:nvPr>
            <p:ph type="body" sz="quarter" idx="1"/>
          </p:nvPr>
        </p:nvSpPr>
        <p:spPr>
          <a:prstGeom prst="rect">
            <a:avLst/>
          </a:prstGeom>
        </p:spPr>
        <p:txBody>
          <a:bodyPr/>
          <a:lstStyle/>
          <a:p>
            <a:pPr/>
            <a:r>
              <a:t>But we can also observe their statistics (which is approximately lognormal)</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9" name="Shape 559"/>
          <p:cNvSpPr/>
          <p:nvPr>
            <p:ph type="sldImg"/>
          </p:nvPr>
        </p:nvSpPr>
        <p:spPr>
          <a:prstGeom prst="rect">
            <a:avLst/>
          </a:prstGeom>
        </p:spPr>
        <p:txBody>
          <a:bodyPr/>
          <a:lstStyle/>
          <a:p>
            <a:pPr/>
          </a:p>
        </p:txBody>
      </p:sp>
      <p:sp>
        <p:nvSpPr>
          <p:cNvPr id="560" name="Shape 560"/>
          <p:cNvSpPr/>
          <p:nvPr>
            <p:ph type="body" sz="quarter" idx="1"/>
          </p:nvPr>
        </p:nvSpPr>
        <p:spPr>
          <a:prstGeom prst="rect">
            <a:avLst/>
          </a:prstGeom>
        </p:spPr>
        <p:txBody>
          <a:bodyPr/>
          <a:lstStyle/>
          <a:p>
            <a:pPr/>
            <a:r>
              <a:t>Contagion (and the reproductive number of infectious diseases) also scale superlinearly (see book for calculation).</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Shape 631"/>
          <p:cNvSpPr/>
          <p:nvPr>
            <p:ph type="sldImg"/>
          </p:nvPr>
        </p:nvSpPr>
        <p:spPr>
          <a:prstGeom prst="rect">
            <a:avLst/>
          </a:prstGeom>
        </p:spPr>
        <p:txBody>
          <a:bodyPr/>
          <a:lstStyle/>
          <a:p>
            <a:pPr/>
          </a:p>
        </p:txBody>
      </p:sp>
      <p:sp>
        <p:nvSpPr>
          <p:cNvPr id="632" name="Shape 632"/>
          <p:cNvSpPr/>
          <p:nvPr>
            <p:ph type="body" sz="quarter" idx="1"/>
          </p:nvPr>
        </p:nvSpPr>
        <p:spPr>
          <a:prstGeom prst="rect">
            <a:avLst/>
          </a:prstGeom>
        </p:spPr>
        <p:txBody>
          <a:bodyPr/>
          <a:lstStyle/>
          <a:p>
            <a:pPr/>
            <a:r>
              <a:t>Depression is lower for people with more social contacts, it follows it should be lower in larger cities, as observed.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3" name="Shape 643"/>
          <p:cNvSpPr/>
          <p:nvPr>
            <p:ph type="sldImg"/>
          </p:nvPr>
        </p:nvSpPr>
        <p:spPr>
          <a:prstGeom prst="rect">
            <a:avLst/>
          </a:prstGeom>
        </p:spPr>
        <p:txBody>
          <a:bodyPr/>
          <a:lstStyle/>
          <a:p>
            <a:pPr/>
          </a:p>
        </p:txBody>
      </p:sp>
      <p:sp>
        <p:nvSpPr>
          <p:cNvPr id="644" name="Shape 644"/>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Larger cities feel faster…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0" name="Shape 650"/>
          <p:cNvSpPr/>
          <p:nvPr>
            <p:ph type="sldImg"/>
          </p:nvPr>
        </p:nvSpPr>
        <p:spPr>
          <a:prstGeom prst="rect">
            <a:avLst/>
          </a:prstGeom>
        </p:spPr>
        <p:txBody>
          <a:bodyPr/>
          <a:lstStyle/>
          <a:p>
            <a:pPr/>
          </a:p>
        </p:txBody>
      </p:sp>
      <p:sp>
        <p:nvSpPr>
          <p:cNvPr id="651" name="Shape 65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People walk faster…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6" name="Shape 656"/>
          <p:cNvSpPr/>
          <p:nvPr>
            <p:ph type="sldImg"/>
          </p:nvPr>
        </p:nvSpPr>
        <p:spPr>
          <a:prstGeom prst="rect">
            <a:avLst/>
          </a:prstGeom>
        </p:spPr>
        <p:txBody>
          <a:bodyPr/>
          <a:lstStyle/>
          <a:p>
            <a:pPr/>
          </a:p>
        </p:txBody>
      </p:sp>
      <p:sp>
        <p:nvSpPr>
          <p:cNvPr id="657" name="Shape 657"/>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Visiting people (tourists) to larger cities are just too slow. It would be an interesting experiment to see if such people adapt and sped up over time, as they spend time in larger cities. How long does that take?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1" name="Shape 671"/>
          <p:cNvSpPr/>
          <p:nvPr>
            <p:ph type="sldImg"/>
          </p:nvPr>
        </p:nvSpPr>
        <p:spPr>
          <a:prstGeom prst="rect">
            <a:avLst/>
          </a:prstGeom>
        </p:spPr>
        <p:txBody>
          <a:bodyPr/>
          <a:lstStyle/>
          <a:p>
            <a:pPr/>
          </a:p>
        </p:txBody>
      </p:sp>
      <p:sp>
        <p:nvSpPr>
          <p:cNvPr id="672" name="Shape 672"/>
          <p:cNvSpPr/>
          <p:nvPr>
            <p:ph type="body" sz="quarter" idx="1"/>
          </p:nvPr>
        </p:nvSpPr>
        <p:spPr>
          <a:prstGeom prst="rect">
            <a:avLst/>
          </a:prstGeom>
        </p:spPr>
        <p:txBody>
          <a:bodyPr/>
          <a:lstStyle/>
          <a:p>
            <a:pPr/>
            <a:r>
              <a:t>Fractal dimensions of built spaces have been interesting to geographers and complex systems researchers for decades: Scaling predicts that the ratio of fractal dimensions is a scaling exponent, specifically the ratio of the fractal dimension of built up area to population is 5/6 because it is in fact the derivative of the former scaling law vs population.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18" name="Shape 718"/>
          <p:cNvSpPr/>
          <p:nvPr>
            <p:ph type="sldImg"/>
          </p:nvPr>
        </p:nvSpPr>
        <p:spPr>
          <a:prstGeom prst="rect">
            <a:avLst/>
          </a:prstGeom>
        </p:spPr>
        <p:txBody>
          <a:bodyPr/>
          <a:lstStyle/>
          <a:p>
            <a:pPr/>
          </a:p>
        </p:txBody>
      </p:sp>
      <p:sp>
        <p:nvSpPr>
          <p:cNvPr id="719" name="Shape 719"/>
          <p:cNvSpPr/>
          <p:nvPr>
            <p:ph type="body" sz="quarter" idx="1"/>
          </p:nvPr>
        </p:nvSpPr>
        <p:spPr>
          <a:prstGeom prst="rect">
            <a:avLst/>
          </a:prstGeom>
        </p:spPr>
        <p:txBody>
          <a:bodyPr/>
          <a:lstStyle/>
          <a:p>
            <a:pPr/>
            <a:r>
              <a:t>Slums are places (among other things) where the networks of the city (infrastructural and socioeconomic) have not yet formed, but are only latent.  We can measure the lack of infrastructure to buildings using topological methods.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0" name="Shape 750"/>
          <p:cNvSpPr/>
          <p:nvPr>
            <p:ph type="sldImg"/>
          </p:nvPr>
        </p:nvSpPr>
        <p:spPr>
          <a:prstGeom prst="rect">
            <a:avLst/>
          </a:prstGeom>
        </p:spPr>
        <p:txBody>
          <a:bodyPr/>
          <a:lstStyle/>
          <a:p>
            <a:pPr/>
          </a:p>
        </p:txBody>
      </p:sp>
      <p:sp>
        <p:nvSpPr>
          <p:cNvPr id="751" name="Shape 751"/>
          <p:cNvSpPr/>
          <p:nvPr>
            <p:ph type="body" sz="quarter" idx="1"/>
          </p:nvPr>
        </p:nvSpPr>
        <p:spPr>
          <a:prstGeom prst="rect">
            <a:avLst/>
          </a:prstGeom>
        </p:spPr>
        <p:txBody>
          <a:bodyPr/>
          <a:lstStyle/>
          <a:p>
            <a:pPr/>
            <a:r>
              <a:t>Connectivity can be expanded to connect each building…</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6" name="Shape 756"/>
          <p:cNvSpPr/>
          <p:nvPr>
            <p:ph type="sldImg"/>
          </p:nvPr>
        </p:nvSpPr>
        <p:spPr>
          <a:prstGeom prst="rect">
            <a:avLst/>
          </a:prstGeom>
        </p:spPr>
        <p:txBody>
          <a:bodyPr/>
          <a:lstStyle/>
          <a:p>
            <a:pPr/>
          </a:p>
        </p:txBody>
      </p:sp>
      <p:sp>
        <p:nvSpPr>
          <p:cNvPr id="757" name="Shape 757"/>
          <p:cNvSpPr/>
          <p:nvPr>
            <p:ph type="body" sz="quarter" idx="1"/>
          </p:nvPr>
        </p:nvSpPr>
        <p:spPr>
          <a:prstGeom prst="rect">
            <a:avLst/>
          </a:prstGeom>
        </p:spPr>
        <p:txBody>
          <a:bodyPr/>
          <a:lstStyle/>
          <a:p>
            <a:pPr/>
            <a:r>
              <a:t>And estimate the (minimal) length of extra infrastructure to be built…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It helps for many purposes to concentrate on one person at the time (their ego network)</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And let’s put these interactions in the space-time of the city. To do this, we introduce a beautiful (and intuitive) concept from ‘time geography’ called the life path (this is the person’s trajectory in (urban) space-time; in physics the same concept is known as the worldline). Every one has a worldline, and big tech companies will keep track of yours, if you let them. This is not an abstract concept: you can measure life paths, e.g. with mobile devices.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The idea now, as you go to a larger city is that with the same effort, there are more people and things to do around, and the rates of socioeconomic interaction (and production) increase to the extent that the (built space) density of interactions increases. In addition, as we shall see, the infrastructure changes to include faster and larger volume flows, such as via highways and subways, and houses tend to get a little smaller (more on that soon).  This sequence of pictures is essential what we will propose as a theory of urban scaling.</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summarizes the results for the scaling exponents from urban scaling theory, from the previous module.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3" name="Shape 403"/>
          <p:cNvSpPr/>
          <p:nvPr>
            <p:ph type="sldImg"/>
          </p:nvPr>
        </p:nvSpPr>
        <p:spPr>
          <a:prstGeom prst="rect">
            <a:avLst/>
          </a:prstGeom>
        </p:spPr>
        <p:txBody>
          <a:bodyPr/>
          <a:lstStyle/>
          <a:p>
            <a:pPr/>
          </a:p>
        </p:txBody>
      </p:sp>
      <p:sp>
        <p:nvSpPr>
          <p:cNvPr id="404" name="Shape 404"/>
          <p:cNvSpPr/>
          <p:nvPr>
            <p:ph type="body" sz="quarter" idx="1"/>
          </p:nvPr>
        </p:nvSpPr>
        <p:spPr>
          <a:prstGeom prst="rect">
            <a:avLst/>
          </a:prstGeom>
        </p:spPr>
        <p:txBody>
          <a:bodyPr/>
          <a:lstStyle/>
          <a:p>
            <a:pPr/>
            <a:r>
              <a:t>There are many other interesting predictions that follow from urban scaling theory.</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Congestion (these are estimated extra costs of congestion) are superlinear and a fixed fraction of GDP as predicted.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9" name="Shape 479"/>
          <p:cNvSpPr/>
          <p:nvPr>
            <p:ph type="sldImg"/>
          </p:nvPr>
        </p:nvSpPr>
        <p:spPr>
          <a:prstGeom prst="rect">
            <a:avLst/>
          </a:prstGeom>
        </p:spPr>
        <p:txBody>
          <a:bodyPr/>
          <a:lstStyle/>
          <a:p>
            <a:pPr/>
          </a:p>
        </p:txBody>
      </p:sp>
      <p:sp>
        <p:nvSpPr>
          <p:cNvPr id="480" name="Shape 480"/>
          <p:cNvSpPr/>
          <p:nvPr>
            <p:ph type="body" sz="quarter" idx="1"/>
          </p:nvPr>
        </p:nvSpPr>
        <p:spPr>
          <a:prstGeom prst="rect">
            <a:avLst/>
          </a:prstGeom>
        </p:spPr>
        <p:txBody>
          <a:bodyPr/>
          <a:lstStyle/>
          <a:p>
            <a:pPr/>
            <a:r>
              <a:t>Buildings get bigger and taller in larger cities: is this predictable?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3" name="Shape 543"/>
          <p:cNvSpPr/>
          <p:nvPr>
            <p:ph type="sldImg"/>
          </p:nvPr>
        </p:nvSpPr>
        <p:spPr>
          <a:prstGeom prst="rect">
            <a:avLst/>
          </a:prstGeom>
        </p:spPr>
        <p:txBody>
          <a:bodyPr/>
          <a:lstStyle/>
          <a:p>
            <a:pPr/>
          </a:p>
        </p:txBody>
      </p:sp>
      <p:sp>
        <p:nvSpPr>
          <p:cNvPr id="544" name="Shape 54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Urban social networks from cell phones scale as expected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56" name="Title Text"/>
          <p:cNvSpPr txBox="1"/>
          <p:nvPr>
            <p:ph type="title"/>
          </p:nvPr>
        </p:nvSpPr>
        <p:spPr>
          <a:xfrm>
            <a:off x="3851671" y="5214937"/>
            <a:ext cx="16680658" cy="3286126"/>
          </a:xfrm>
          <a:prstGeom prst="rect">
            <a:avLst/>
          </a:prstGeom>
        </p:spPr>
        <p:txBody>
          <a:bodyPr lIns="71437" tIns="71437" rIns="71437" bIns="71437" anchor="ctr">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57" name="Slide Number"/>
          <p:cNvSpPr txBox="1"/>
          <p:nvPr>
            <p:ph type="sldNum" sz="quarter" idx="2"/>
          </p:nvPr>
        </p:nvSpPr>
        <p:spPr>
          <a:xfrm>
            <a:off x="20300156" y="12930187"/>
            <a:ext cx="409779" cy="415875"/>
          </a:xfrm>
          <a:prstGeom prst="rect">
            <a:avLst/>
          </a:prstGeom>
        </p:spPr>
        <p:txBody>
          <a:bodyPr lIns="71437" tIns="71437" rIns="71437" bIns="71437" anchor="t"/>
          <a:lstStyle>
            <a:lvl1pPr algn="l"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64"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65"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66"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67"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copy">
    <p:spTree>
      <p:nvGrpSpPr>
        <p:cNvPr id="1" name=""/>
        <p:cNvGrpSpPr/>
        <p:nvPr/>
      </p:nvGrpSpPr>
      <p:grpSpPr>
        <a:xfrm>
          <a:off x="0" y="0"/>
          <a:ext cx="0" cy="0"/>
          <a:chOff x="0" y="0"/>
          <a:chExt cx="0" cy="0"/>
        </a:xfrm>
      </p:grpSpPr>
      <p:sp>
        <p:nvSpPr>
          <p:cNvPr id="174"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75"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76" name="Body Level One…"/>
          <p:cNvSpPr txBox="1"/>
          <p:nvPr>
            <p:ph type="body" idx="1"/>
          </p:nvPr>
        </p:nvSpPr>
        <p:spPr>
          <a:xfrm>
            <a:off x="3851671" y="3268265"/>
            <a:ext cx="16680658" cy="9233298"/>
          </a:xfrm>
          <a:prstGeom prst="rect">
            <a:avLst/>
          </a:prstGeom>
        </p:spPr>
        <p:txBody>
          <a:bodyPr lIns="71437" tIns="71437" rIns="71437" bIns="71437" numCol="2" spcCol="834032">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84"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85"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86"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93"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94"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202" name="Title Text"/>
          <p:cNvSpPr txBox="1"/>
          <p:nvPr>
            <p:ph type="title"/>
          </p:nvPr>
        </p:nvSpPr>
        <p:spPr>
          <a:xfrm>
            <a:off x="831199" y="1186733"/>
            <a:ext cx="22721602" cy="1527201"/>
          </a:xfrm>
          <a:prstGeom prst="rect">
            <a:avLst/>
          </a:prstGeom>
        </p:spPr>
        <p:txBody>
          <a:bodyPr lIns="243799" tIns="243799" rIns="243799" bIns="243799"/>
          <a:lstStyle>
            <a:lvl1pPr defTabSz="2438400">
              <a:lnSpc>
                <a:spcPct val="100000"/>
              </a:lnSpc>
              <a:defRPr b="0" spc="0" sz="7400">
                <a:latin typeface="Arial"/>
                <a:ea typeface="Arial"/>
                <a:cs typeface="Arial"/>
                <a:sym typeface="Arial"/>
              </a:defRPr>
            </a:lvl1pPr>
          </a:lstStyle>
          <a:p>
            <a:pPr/>
            <a:r>
              <a:t>Title Text</a:t>
            </a:r>
          </a:p>
        </p:txBody>
      </p:sp>
      <p:sp>
        <p:nvSpPr>
          <p:cNvPr id="203" name="Body Level One…"/>
          <p:cNvSpPr txBox="1"/>
          <p:nvPr>
            <p:ph type="body" idx="1"/>
          </p:nvPr>
        </p:nvSpPr>
        <p:spPr>
          <a:xfrm>
            <a:off x="831199" y="3073266"/>
            <a:ext cx="22721602" cy="9110401"/>
          </a:xfrm>
          <a:prstGeom prst="rect">
            <a:avLst/>
          </a:prstGeom>
        </p:spPr>
        <p:txBody>
          <a:bodyPr lIns="243799" tIns="243799" rIns="243799" bIns="243799"/>
          <a:lstStyle>
            <a:lvl1pPr marL="1028700" indent="-914400"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1pPr>
            <a:lvl2pPr marL="16854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2pPr>
            <a:lvl3pPr marL="21426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3pPr>
            <a:lvl4pPr marL="25998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4pPr>
            <a:lvl5pPr marL="30570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04" name="Slide Number"/>
          <p:cNvSpPr txBox="1"/>
          <p:nvPr>
            <p:ph type="sldNum" sz="quarter" idx="2"/>
          </p:nvPr>
        </p:nvSpPr>
        <p:spPr>
          <a:xfrm>
            <a:off x="23188838" y="12524796"/>
            <a:ext cx="867584" cy="870499"/>
          </a:xfrm>
          <a:prstGeom prst="rect">
            <a:avLst/>
          </a:prstGeom>
        </p:spPr>
        <p:txBody>
          <a:bodyPr lIns="243799" tIns="243799" rIns="243799" bIns="243799" anchor="ct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11"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 Id="rId24"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5.jpeg"/><Relationship Id="rId3" Type="http://schemas.openxmlformats.org/officeDocument/2006/relationships/hyperlink" Target="http://www.loper-os.org"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 Id="rId3" Type="http://schemas.openxmlformats.org/officeDocument/2006/relationships/image" Target="../media/image7.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 Id="rId3" Type="http://schemas.openxmlformats.org/officeDocument/2006/relationships/image" Target="../media/image9.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0.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jpeg"/><Relationship Id="rId3" Type="http://schemas.openxmlformats.org/officeDocument/2006/relationships/image" Target="../media/image13.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jpeg"/><Relationship Id="rId3" Type="http://schemas.openxmlformats.org/officeDocument/2006/relationships/image" Target="../media/image6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ti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tif"/><Relationship Id="rId7" Type="http://schemas.openxmlformats.org/officeDocument/2006/relationships/image" Target="../media/image4.png"/><Relationship Id="rId8" Type="http://schemas.openxmlformats.org/officeDocument/2006/relationships/image" Target="../media/image3.tif"/><Relationship Id="rId9" Type="http://schemas.openxmlformats.org/officeDocument/2006/relationships/image" Target="../media/image5.png"/><Relationship Id="rId10" Type="http://schemas.openxmlformats.org/officeDocument/2006/relationships/image" Target="../media/image4.tif"/><Relationship Id="rId11" Type="http://schemas.openxmlformats.org/officeDocument/2006/relationships/image" Target="../media/image5.tif"/><Relationship Id="rId12" Type="http://schemas.openxmlformats.org/officeDocument/2006/relationships/image" Target="../media/image6.tif"/><Relationship Id="rId13" Type="http://schemas.openxmlformats.org/officeDocument/2006/relationships/image" Target="../media/image7.tif"/><Relationship Id="rId14" Type="http://schemas.openxmlformats.org/officeDocument/2006/relationships/image" Target="../media/image8.tif"/><Relationship Id="rId15" Type="http://schemas.openxmlformats.org/officeDocument/2006/relationships/image" Target="../media/image9.tif"/><Relationship Id="rId16" Type="http://schemas.openxmlformats.org/officeDocument/2006/relationships/image" Target="../media/image10.tif"/><Relationship Id="rId17" Type="http://schemas.openxmlformats.org/officeDocument/2006/relationships/image" Target="../media/image6.png"/><Relationship Id="rId18" Type="http://schemas.openxmlformats.org/officeDocument/2006/relationships/image" Target="../media/image7.png"/><Relationship Id="rId19" Type="http://schemas.openxmlformats.org/officeDocument/2006/relationships/image" Target="../media/image8.png"/><Relationship Id="rId20" Type="http://schemas.openxmlformats.org/officeDocument/2006/relationships/image" Target="../media/image9.png"/><Relationship Id="rId21" Type="http://schemas.openxmlformats.org/officeDocument/2006/relationships/image" Target="../media/image10.png"/><Relationship Id="rId22" Type="http://schemas.openxmlformats.org/officeDocument/2006/relationships/image" Target="../media/image11.png"/><Relationship Id="rId23" Type="http://schemas.openxmlformats.org/officeDocument/2006/relationships/image" Target="../media/image12.png"/><Relationship Id="rId24" Type="http://schemas.openxmlformats.org/officeDocument/2006/relationships/image" Target="../media/image13.png"/><Relationship Id="rId25" Type="http://schemas.openxmlformats.org/officeDocument/2006/relationships/image" Target="../media/image14.png"/><Relationship Id="rId26" Type="http://schemas.openxmlformats.org/officeDocument/2006/relationships/image" Target="../media/image15.png"/><Relationship Id="rId27" Type="http://schemas.openxmlformats.org/officeDocument/2006/relationships/image" Target="../media/image16.png"/><Relationship Id="rId28" Type="http://schemas.openxmlformats.org/officeDocument/2006/relationships/image" Target="../media/image17.png"/><Relationship Id="rId29" Type="http://schemas.openxmlformats.org/officeDocument/2006/relationships/image" Target="../media/image18.png"/><Relationship Id="rId30" Type="http://schemas.openxmlformats.org/officeDocument/2006/relationships/image" Target="../media/image19.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6.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7.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18.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9.tif"/><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 Id="rId10" Type="http://schemas.openxmlformats.org/officeDocument/2006/relationships/image" Target="../media/image12.png"/><Relationship Id="rId11" Type="http://schemas.openxmlformats.org/officeDocument/2006/relationships/image" Target="../media/image20.png"/><Relationship Id="rId12" Type="http://schemas.openxmlformats.org/officeDocument/2006/relationships/image" Target="../media/image21.png"/><Relationship Id="rId13" Type="http://schemas.openxmlformats.org/officeDocument/2006/relationships/image" Target="../media/image22.png"/><Relationship Id="rId14" Type="http://schemas.openxmlformats.org/officeDocument/2006/relationships/image" Target="../media/image23.png"/><Relationship Id="rId15" Type="http://schemas.openxmlformats.org/officeDocument/2006/relationships/image" Target="../media/image24.png"/><Relationship Id="rId16" Type="http://schemas.openxmlformats.org/officeDocument/2006/relationships/image" Target="../media/image25.png"/><Relationship Id="rId17" Type="http://schemas.openxmlformats.org/officeDocument/2006/relationships/image" Target="../media/image26.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6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jpeg"/><Relationship Id="rId3" Type="http://schemas.openxmlformats.org/officeDocument/2006/relationships/image" Target="../media/image23.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4.jpeg"/><Relationship Id="rId3" Type="http://schemas.openxmlformats.org/officeDocument/2006/relationships/image" Target="../media/image69.png"/><Relationship Id="rId4" Type="http://schemas.openxmlformats.org/officeDocument/2006/relationships/image" Target="../media/image25.jpe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6.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jpeg"/><Relationship Id="rId3" Type="http://schemas.openxmlformats.org/officeDocument/2006/relationships/image" Target="../media/image28.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jpeg"/><Relationship Id="rId3" Type="http://schemas.openxmlformats.org/officeDocument/2006/relationships/image" Target="../media/image31.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32.jpeg"/><Relationship Id="rId4" Type="http://schemas.openxmlformats.org/officeDocument/2006/relationships/image" Target="../media/image7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9.tif"/><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2.png"/><Relationship Id="rId10" Type="http://schemas.openxmlformats.org/officeDocument/2006/relationships/image" Target="../media/image33.png"/><Relationship Id="rId11" Type="http://schemas.openxmlformats.org/officeDocument/2006/relationships/image" Target="../media/image34.png"/><Relationship Id="rId12" Type="http://schemas.openxmlformats.org/officeDocument/2006/relationships/image" Target="../media/image35.png"/><Relationship Id="rId13" Type="http://schemas.openxmlformats.org/officeDocument/2006/relationships/image" Target="../media/image36.png"/><Relationship Id="rId14" Type="http://schemas.openxmlformats.org/officeDocument/2006/relationships/image" Target="../media/image37.png"/><Relationship Id="rId15" Type="http://schemas.openxmlformats.org/officeDocument/2006/relationships/image" Target="../media/image38.png"/><Relationship Id="rId16" Type="http://schemas.openxmlformats.org/officeDocument/2006/relationships/image" Target="../media/image39.png"/><Relationship Id="rId17" Type="http://schemas.openxmlformats.org/officeDocument/2006/relationships/image" Target="../media/image40.png"/><Relationship Id="rId18" Type="http://schemas.openxmlformats.org/officeDocument/2006/relationships/image" Target="../media/image41.png"/><Relationship Id="rId19" Type="http://schemas.openxmlformats.org/officeDocument/2006/relationships/image" Target="../media/image42.png"/><Relationship Id="rId20" Type="http://schemas.openxmlformats.org/officeDocument/2006/relationships/image" Target="../media/image43.png"/><Relationship Id="rId21" Type="http://schemas.openxmlformats.org/officeDocument/2006/relationships/image" Target="../media/image44.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 Id="rId3" Type="http://schemas.openxmlformats.org/officeDocument/2006/relationships/image" Target="../media/image33.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5.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34.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5.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6.jpeg"/><Relationship Id="rId3" Type="http://schemas.openxmlformats.org/officeDocument/2006/relationships/image" Target="../media/image76.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7.jpeg"/><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79.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38.jpeg"/><Relationship Id="rId3" Type="http://schemas.openxmlformats.org/officeDocument/2006/relationships/image" Target="../media/image80.png"/><Relationship Id="rId4" Type="http://schemas.openxmlformats.org/officeDocument/2006/relationships/image" Target="../media/image81.png"/><Relationship Id="rId5" Type="http://schemas.openxmlformats.org/officeDocument/2006/relationships/image" Target="../media/image82.png"/><Relationship Id="rId6" Type="http://schemas.openxmlformats.org/officeDocument/2006/relationships/image" Target="../media/image39.jpeg"/><Relationship Id="rId7" Type="http://schemas.openxmlformats.org/officeDocument/2006/relationships/image" Target="../media/image83.png"/><Relationship Id="rId8" Type="http://schemas.openxmlformats.org/officeDocument/2006/relationships/image" Target="../media/image40.jpeg"/><Relationship Id="rId9" Type="http://schemas.openxmlformats.org/officeDocument/2006/relationships/image" Target="../media/image4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tif"/><Relationship Id="rId4" Type="http://schemas.openxmlformats.org/officeDocument/2006/relationships/image" Target="../media/image27.png"/><Relationship Id="rId5" Type="http://schemas.openxmlformats.org/officeDocument/2006/relationships/image" Target="../media/image45.png"/><Relationship Id="rId6" Type="http://schemas.openxmlformats.org/officeDocument/2006/relationships/image" Target="../media/image28.png"/><Relationship Id="rId7" Type="http://schemas.openxmlformats.org/officeDocument/2006/relationships/image" Target="../media/image30.png"/><Relationship Id="rId8" Type="http://schemas.openxmlformats.org/officeDocument/2006/relationships/image" Target="../media/image31.png"/><Relationship Id="rId9" Type="http://schemas.openxmlformats.org/officeDocument/2006/relationships/image" Target="../media/image33.png"/><Relationship Id="rId10" Type="http://schemas.openxmlformats.org/officeDocument/2006/relationships/image" Target="../media/image46.png"/><Relationship Id="rId11" Type="http://schemas.openxmlformats.org/officeDocument/2006/relationships/image" Target="../media/image47.png"/><Relationship Id="rId12" Type="http://schemas.openxmlformats.org/officeDocument/2006/relationships/image" Target="../media/image48.png"/><Relationship Id="rId13" Type="http://schemas.openxmlformats.org/officeDocument/2006/relationships/image" Target="../media/image42.png"/><Relationship Id="rId14" Type="http://schemas.openxmlformats.org/officeDocument/2006/relationships/image" Target="../media/image44.png"/><Relationship Id="rId15" Type="http://schemas.openxmlformats.org/officeDocument/2006/relationships/image" Target="../media/image49.png"/><Relationship Id="rId16" Type="http://schemas.openxmlformats.org/officeDocument/2006/relationships/image" Target="../media/image50.png"/><Relationship Id="rId17" Type="http://schemas.openxmlformats.org/officeDocument/2006/relationships/image" Target="../media/image51.png"/><Relationship Id="rId18" Type="http://schemas.openxmlformats.org/officeDocument/2006/relationships/image" Target="../media/image52.png"/><Relationship Id="rId19" Type="http://schemas.openxmlformats.org/officeDocument/2006/relationships/image" Target="../media/image53.png"/><Relationship Id="rId20" Type="http://schemas.openxmlformats.org/officeDocument/2006/relationships/image" Target="../media/image29.png"/><Relationship Id="rId21" Type="http://schemas.openxmlformats.org/officeDocument/2006/relationships/image" Target="../media/image54.png"/><Relationship Id="rId22" Type="http://schemas.openxmlformats.org/officeDocument/2006/relationships/image" Target="../media/image55.png"/><Relationship Id="rId23" Type="http://schemas.openxmlformats.org/officeDocument/2006/relationships/image" Target="../media/image56.png"/><Relationship Id="rId24" Type="http://schemas.openxmlformats.org/officeDocument/2006/relationships/image" Target="../media/image57.png"/><Relationship Id="rId25" Type="http://schemas.openxmlformats.org/officeDocument/2006/relationships/image" Target="../media/image58.png"/><Relationship Id="rId26" Type="http://schemas.openxmlformats.org/officeDocument/2006/relationships/image" Target="../media/image43.png"/><Relationship Id="rId27" Type="http://schemas.openxmlformats.org/officeDocument/2006/relationships/image" Target="../media/image59.png"/><Relationship Id="rId28" Type="http://schemas.openxmlformats.org/officeDocument/2006/relationships/image" Target="../media/image60.png"/><Relationship Id="rId29" Type="http://schemas.openxmlformats.org/officeDocument/2006/relationships/image" Target="../media/image32.png"/><Relationship Id="rId30" Type="http://schemas.openxmlformats.org/officeDocument/2006/relationships/image" Target="../media/image61.png"/><Relationship Id="rId31" Type="http://schemas.openxmlformats.org/officeDocument/2006/relationships/image" Target="../media/image62.png"/><Relationship Id="rId32" Type="http://schemas.openxmlformats.org/officeDocument/2006/relationships/image" Target="../media/image63.png"/><Relationship Id="rId33" Type="http://schemas.openxmlformats.org/officeDocument/2006/relationships/image" Target="../media/image64.png"/><Relationship Id="rId34" Type="http://schemas.openxmlformats.org/officeDocument/2006/relationships/image" Target="../media/image65.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42.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43.jpeg"/><Relationship Id="rId3" Type="http://schemas.openxmlformats.org/officeDocument/2006/relationships/image" Target="../media/image84.png"/><Relationship Id="rId4" Type="http://schemas.openxmlformats.org/officeDocument/2006/relationships/image" Target="../media/image44.jpeg"/></Relationships>

</file>

<file path=ppt/slides/_rels/slide52.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0.jpeg"/><Relationship Id="rId3" Type="http://schemas.openxmlformats.org/officeDocument/2006/relationships/image" Target="../media/image45.jpeg"/><Relationship Id="rId4" Type="http://schemas.openxmlformats.org/officeDocument/2006/relationships/image" Target="../media/image46.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image" Target="../media/image47.jpeg"/></Relationships>

</file>

<file path=ppt/slides/_rels/slide54.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48.jpeg"/></Relationships>

</file>

<file path=ppt/slides/_rels/slide5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49.jpe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0.jpe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Luís M. A. Bettencourt   2024                                             @BettencourtLuis   bettencourt@uchicago.edu"/>
          <p:cNvSpPr txBox="1"/>
          <p:nvPr>
            <p:ph type="body" idx="21"/>
          </p:nvPr>
        </p:nvSpPr>
        <p:spPr>
          <a:xfrm>
            <a:off x="1236011" y="11403088"/>
            <a:ext cx="22483703" cy="477734"/>
          </a:xfrm>
          <a:prstGeom prst="rect">
            <a:avLst/>
          </a:prstGeom>
          <a:extLst>
            <a:ext uri="{C572A759-6A51-4108-AA02-DFA0A04FC94B}">
              <ma14:wrappingTextBoxFlag xmlns:ma14="http://schemas.microsoft.com/office/mac/drawingml/2011/main" val="1"/>
            </a:ext>
          </a:extLst>
        </p:spPr>
        <p:txBody>
          <a:bodyPr/>
          <a:lstStyle/>
          <a:p>
            <a:pPr/>
            <a:r>
              <a:t>©Luís M. A. Bettencourt   2024                                             @BettencourtLuis   bettencourt@uchicago.edu</a:t>
            </a:r>
          </a:p>
        </p:txBody>
      </p:sp>
      <p:sp>
        <p:nvSpPr>
          <p:cNvPr id="221" name="Lecture 8"/>
          <p:cNvSpPr txBox="1"/>
          <p:nvPr>
            <p:ph type="title"/>
          </p:nvPr>
        </p:nvSpPr>
        <p:spPr>
          <a:xfrm>
            <a:off x="1040272" y="1936696"/>
            <a:ext cx="16478254" cy="3486152"/>
          </a:xfrm>
          <a:prstGeom prst="rect">
            <a:avLst/>
          </a:prstGeom>
        </p:spPr>
        <p:txBody>
          <a:bodyPr/>
          <a:lstStyle>
            <a:lvl1pPr defTabSz="821531">
              <a:lnSpc>
                <a:spcPct val="100000"/>
              </a:lnSpc>
              <a:defRPr spc="0" sz="5000"/>
            </a:lvl1pPr>
          </a:lstStyle>
          <a:p>
            <a:pPr/>
            <a:r>
              <a:t>Lecture 8</a:t>
            </a:r>
          </a:p>
        </p:txBody>
      </p:sp>
      <p:sp>
        <p:nvSpPr>
          <p:cNvPr id="222" name="Consequences of Network Models of Cities"/>
          <p:cNvSpPr txBox="1"/>
          <p:nvPr>
            <p:ph type="body" sz="quarter" idx="1"/>
          </p:nvPr>
        </p:nvSpPr>
        <p:spPr>
          <a:xfrm>
            <a:off x="1036406" y="5422846"/>
            <a:ext cx="16478251" cy="1428751"/>
          </a:xfrm>
          <a:prstGeom prst="rect">
            <a:avLst/>
          </a:prstGeom>
        </p:spPr>
        <p:txBody>
          <a:bodyPr/>
          <a:lstStyle>
            <a:lvl1pPr defTabSz="397763">
              <a:defRPr sz="4524">
                <a:solidFill>
                  <a:srgbClr val="5E5E5E"/>
                </a:solidFill>
                <a:latin typeface="Helvetica"/>
                <a:ea typeface="Helvetica"/>
                <a:cs typeface="Helvetica"/>
                <a:sym typeface="Helvetica"/>
              </a:defRPr>
            </a:lvl1pPr>
          </a:lstStyle>
          <a:p>
            <a:pPr/>
            <a:r>
              <a:t>Consequences of Network Models of Cities </a:t>
            </a:r>
          </a:p>
        </p:txBody>
      </p:sp>
      <p:sp>
        <p:nvSpPr>
          <p:cNvPr id="223" name="8.1  Predictive Consequences of Urban Scaling"/>
          <p:cNvSpPr txBox="1"/>
          <p:nvPr/>
        </p:nvSpPr>
        <p:spPr>
          <a:xfrm>
            <a:off x="6200673" y="8684928"/>
            <a:ext cx="11982654" cy="70842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821531">
              <a:defRPr b="1" sz="4200">
                <a:solidFill>
                  <a:srgbClr val="000000"/>
                </a:solidFill>
              </a:defRPr>
            </a:lvl1pPr>
          </a:lstStyle>
          <a:p>
            <a:pPr/>
            <a:r>
              <a:t>8.1  Predictive Consequences of Urban Scaling</a:t>
            </a:r>
          </a:p>
        </p:txBody>
      </p:sp>
      <p:sp>
        <p:nvSpPr>
          <p:cNvPr id="224" name="IUS 3.3"/>
          <p:cNvSpPr txBox="1"/>
          <p:nvPr/>
        </p:nvSpPr>
        <p:spPr>
          <a:xfrm>
            <a:off x="22069183" y="8746587"/>
            <a:ext cx="1461923"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3.3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3" name="MacLean0003-3.jpeg" descr="MacLean0003-3.jpeg"/>
          <p:cNvPicPr>
            <a:picLocks noChangeAspect="1"/>
          </p:cNvPicPr>
          <p:nvPr/>
        </p:nvPicPr>
        <p:blipFill>
          <a:blip r:embed="rId2">
            <a:extLst/>
          </a:blip>
          <a:stretch>
            <a:fillRect/>
          </a:stretch>
        </p:blipFill>
        <p:spPr>
          <a:xfrm>
            <a:off x="3050285" y="0"/>
            <a:ext cx="18283430" cy="13716001"/>
          </a:xfrm>
          <a:prstGeom prst="rect">
            <a:avLst/>
          </a:prstGeom>
          <a:ln w="12700">
            <a:miter lim="400000"/>
          </a:ln>
        </p:spPr>
      </p:pic>
      <p:sp>
        <p:nvSpPr>
          <p:cNvPr id="414" name="credit: MacLean"/>
          <p:cNvSpPr txBox="1"/>
          <p:nvPr/>
        </p:nvSpPr>
        <p:spPr>
          <a:xfrm>
            <a:off x="18334305" y="13076449"/>
            <a:ext cx="2922779" cy="6000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Light"/>
                <a:ea typeface="Helvetica Light"/>
                <a:cs typeface="Helvetica Light"/>
                <a:sym typeface="Helvetica Light"/>
              </a:defRPr>
            </a:lvl1pPr>
          </a:lstStyle>
          <a:p>
            <a:pPr/>
            <a:r>
              <a:t>credit: MacLean</a:t>
            </a:r>
          </a:p>
        </p:txBody>
      </p:sp>
      <p:sp>
        <p:nvSpPr>
          <p:cNvPr id="415" name="infrastructure networks must push into the third dimension"/>
          <p:cNvSpPr txBox="1"/>
          <p:nvPr/>
        </p:nvSpPr>
        <p:spPr>
          <a:xfrm>
            <a:off x="16948287" y="4555674"/>
            <a:ext cx="6442724" cy="1055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defRPr>
            </a:lvl1pPr>
          </a:lstStyle>
          <a:p>
            <a:pPr/>
            <a:r>
              <a:t>infrastructure networks must push into the third dimension</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7" name="wires_brazil_slum.jpg" descr="wires_brazil_slum.jpg"/>
          <p:cNvPicPr>
            <a:picLocks noChangeAspect="1"/>
          </p:cNvPicPr>
          <p:nvPr/>
        </p:nvPicPr>
        <p:blipFill>
          <a:blip r:embed="rId2">
            <a:extLst/>
          </a:blip>
          <a:stretch>
            <a:fillRect/>
          </a:stretch>
        </p:blipFill>
        <p:spPr>
          <a:xfrm>
            <a:off x="2414300" y="1358044"/>
            <a:ext cx="19555400" cy="10999912"/>
          </a:xfrm>
          <a:prstGeom prst="rect">
            <a:avLst/>
          </a:prstGeom>
          <a:ln w="12700">
            <a:miter lim="400000"/>
          </a:ln>
        </p:spPr>
      </p:pic>
      <p:sp>
        <p:nvSpPr>
          <p:cNvPr id="418" name="credit: Robert Stone"/>
          <p:cNvSpPr txBox="1"/>
          <p:nvPr/>
        </p:nvSpPr>
        <p:spPr>
          <a:xfrm>
            <a:off x="17527233" y="12375198"/>
            <a:ext cx="3337485" cy="5746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Light"/>
                <a:ea typeface="Helvetica Light"/>
                <a:cs typeface="Helvetica Light"/>
                <a:sym typeface="Helvetica Light"/>
              </a:defRPr>
            </a:lvl1pPr>
          </a:lstStyle>
          <a:p>
            <a:pPr/>
            <a:r>
              <a:t>credit: Robert Stone</a:t>
            </a:r>
          </a:p>
        </p:txBody>
      </p:sp>
      <p:sp>
        <p:nvSpPr>
          <p:cNvPr id="419" name="infrastructure networks take over many urban spaces"/>
          <p:cNvSpPr txBox="1"/>
          <p:nvPr/>
        </p:nvSpPr>
        <p:spPr>
          <a:xfrm>
            <a:off x="1109519" y="6330289"/>
            <a:ext cx="6442724" cy="1055422"/>
          </a:xfrm>
          <a:prstGeom prst="rect">
            <a:avLst/>
          </a:prstGeom>
          <a:solidFill>
            <a:srgbClr val="5E5E5E">
              <a:alpha val="83604"/>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defRPr>
            </a:lvl1pPr>
          </a:lstStyle>
          <a:p>
            <a:pPr/>
            <a:r>
              <a:t>infrastructure networks take over many urban spaces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1" name="wires.jpg" descr="wires.jpg"/>
          <p:cNvPicPr>
            <a:picLocks noChangeAspect="1"/>
          </p:cNvPicPr>
          <p:nvPr/>
        </p:nvPicPr>
        <p:blipFill>
          <a:blip r:embed="rId2">
            <a:extLst/>
          </a:blip>
          <a:stretch>
            <a:fillRect/>
          </a:stretch>
        </p:blipFill>
        <p:spPr>
          <a:xfrm>
            <a:off x="2898682" y="-146704"/>
            <a:ext cx="18586636" cy="11538915"/>
          </a:xfrm>
          <a:prstGeom prst="rect">
            <a:avLst/>
          </a:prstGeom>
          <a:ln w="12700">
            <a:miter lim="400000"/>
          </a:ln>
        </p:spPr>
      </p:pic>
      <p:sp>
        <p:nvSpPr>
          <p:cNvPr id="422" name="1890s New York City…"/>
          <p:cNvSpPr txBox="1"/>
          <p:nvPr/>
        </p:nvSpPr>
        <p:spPr>
          <a:xfrm>
            <a:off x="16724558" y="11323609"/>
            <a:ext cx="4728495" cy="996161"/>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642937">
              <a:defRPr sz="2800">
                <a:solidFill>
                  <a:srgbClr val="FFFFFF"/>
                </a:solidFill>
                <a:uFill>
                  <a:solidFill>
                    <a:srgbClr val="666666"/>
                  </a:solidFill>
                </a:uFill>
                <a:latin typeface="Helvetica Neue Light"/>
                <a:ea typeface="Helvetica Neue Light"/>
                <a:cs typeface="Helvetica Neue Light"/>
                <a:sym typeface="Helvetica Neue Light"/>
              </a:defRPr>
            </a:pPr>
            <a:r>
              <a:rPr>
                <a:uFill>
                  <a:solidFill>
                    <a:srgbClr val="FF2600"/>
                  </a:solidFill>
                </a:uFill>
              </a:rPr>
              <a:t>1890s New York City</a:t>
            </a:r>
            <a:endParaRPr>
              <a:uFill>
                <a:solidFill>
                  <a:srgbClr val="FF2600"/>
                </a:solidFill>
              </a:uFill>
            </a:endParaRPr>
          </a:p>
          <a:p>
            <a:pPr algn="l" defTabSz="642937">
              <a:defRPr sz="2800">
                <a:solidFill>
                  <a:srgbClr val="FFFFFF"/>
                </a:solidFill>
                <a:uFill>
                  <a:solidFill>
                    <a:srgbClr val="666666"/>
                  </a:solidFill>
                </a:uFill>
                <a:latin typeface="Helvetica Neue Light"/>
                <a:ea typeface="Helvetica Neue Light"/>
                <a:cs typeface="Helvetica Neue Light"/>
                <a:sym typeface="Helvetica Neue Light"/>
              </a:defRPr>
            </a:pPr>
            <a:r>
              <a:rPr>
                <a:uFill>
                  <a:solidFill>
                    <a:srgbClr val="FF2600"/>
                  </a:solidFill>
                </a:uFill>
              </a:rPr>
              <a:t>credit:</a:t>
            </a:r>
            <a:r>
              <a:rPr u="sng">
                <a:hlinkClick r:id="rId3" invalidUrl="" action="" tgtFrame="" tooltip="" history="1" highlightClick="0" endSnd="0"/>
              </a:rPr>
              <a:t> </a:t>
            </a:r>
            <a:r>
              <a:rPr>
                <a:hlinkClick r:id="rId3" invalidUrl="" action="" tgtFrame="" tooltip="" history="1" highlightClick="0" endSnd="0"/>
              </a:rPr>
              <a:t>www.loper-os.org</a:t>
            </a:r>
          </a:p>
        </p:txBody>
      </p:sp>
      <p:sp>
        <p:nvSpPr>
          <p:cNvPr id="423" name="NYC before and after ice storm and burying of  electrical cables"/>
          <p:cNvSpPr txBox="1"/>
          <p:nvPr/>
        </p:nvSpPr>
        <p:spPr>
          <a:xfrm>
            <a:off x="14704714" y="10213907"/>
            <a:ext cx="8768183" cy="461367"/>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NYC before and after ice storm and burying of  electrical cables</a:t>
            </a:r>
          </a:p>
        </p:txBody>
      </p:sp>
      <p:sp>
        <p:nvSpPr>
          <p:cNvPr id="424" name="And must go into the third dimension, above or below ground  to leave space for people"/>
          <p:cNvSpPr txBox="1"/>
          <p:nvPr/>
        </p:nvSpPr>
        <p:spPr>
          <a:xfrm>
            <a:off x="3687851" y="12577584"/>
            <a:ext cx="16595447"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And must go into the third dimension, above or below ground  to leave space for people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6" name="Highways_China.jpg" descr="Highways_China.jpg"/>
          <p:cNvPicPr>
            <a:picLocks noChangeAspect="1"/>
          </p:cNvPicPr>
          <p:nvPr/>
        </p:nvPicPr>
        <p:blipFill>
          <a:blip r:embed="rId2">
            <a:extLst/>
          </a:blip>
          <a:stretch>
            <a:fillRect/>
          </a:stretch>
        </p:blipFill>
        <p:spPr>
          <a:xfrm>
            <a:off x="-320323" y="1897086"/>
            <a:ext cx="12725224" cy="9921828"/>
          </a:xfrm>
          <a:prstGeom prst="rect">
            <a:avLst/>
          </a:prstGeom>
          <a:ln w="12700">
            <a:miter lim="400000"/>
          </a:ln>
        </p:spPr>
      </p:pic>
      <p:sp>
        <p:nvSpPr>
          <p:cNvPr id="427" name="World’s Widest Highways"/>
          <p:cNvSpPr txBox="1"/>
          <p:nvPr/>
        </p:nvSpPr>
        <p:spPr>
          <a:xfrm>
            <a:off x="8390345" y="567349"/>
            <a:ext cx="5589728"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World’s Widest Highways</a:t>
            </a:r>
          </a:p>
        </p:txBody>
      </p:sp>
      <p:pic>
        <p:nvPicPr>
          <p:cNvPr id="428" name="rawImage.jpeg" descr="rawImage.jpeg"/>
          <p:cNvPicPr>
            <a:picLocks noChangeAspect="1"/>
          </p:cNvPicPr>
          <p:nvPr/>
        </p:nvPicPr>
        <p:blipFill>
          <a:blip r:embed="rId3">
            <a:extLst/>
          </a:blip>
          <a:stretch>
            <a:fillRect/>
          </a:stretch>
        </p:blipFill>
        <p:spPr>
          <a:xfrm>
            <a:off x="15085508" y="527490"/>
            <a:ext cx="7509223" cy="11258337"/>
          </a:xfrm>
          <a:prstGeom prst="rect">
            <a:avLst/>
          </a:prstGeom>
          <a:ln w="12700">
            <a:miter lim="400000"/>
          </a:ln>
        </p:spPr>
      </p:pic>
      <p:sp>
        <p:nvSpPr>
          <p:cNvPr id="429" name="IH-10 in Houston TX"/>
          <p:cNvSpPr txBox="1"/>
          <p:nvPr/>
        </p:nvSpPr>
        <p:spPr>
          <a:xfrm>
            <a:off x="19757153" y="12029613"/>
            <a:ext cx="288066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IH-10 in Houston TX</a:t>
            </a:r>
          </a:p>
        </p:txBody>
      </p:sp>
      <p:sp>
        <p:nvSpPr>
          <p:cNvPr id="430" name="what happens to width when speeds are lower?"/>
          <p:cNvSpPr txBox="1"/>
          <p:nvPr/>
        </p:nvSpPr>
        <p:spPr>
          <a:xfrm>
            <a:off x="2188575" y="12986147"/>
            <a:ext cx="7707428"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what happens to width when speeds are lower?</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2" name="Los_Angeles_highways.jpg" descr="Los_Angeles_highways.jpg"/>
          <p:cNvPicPr>
            <a:picLocks noChangeAspect="1"/>
          </p:cNvPicPr>
          <p:nvPr/>
        </p:nvPicPr>
        <p:blipFill>
          <a:blip r:embed="rId2">
            <a:extLst/>
          </a:blip>
          <a:stretch>
            <a:fillRect/>
          </a:stretch>
        </p:blipFill>
        <p:spPr>
          <a:xfrm>
            <a:off x="1691668" y="2120900"/>
            <a:ext cx="9169401" cy="9474200"/>
          </a:xfrm>
          <a:prstGeom prst="rect">
            <a:avLst/>
          </a:prstGeom>
          <a:ln w="12700">
            <a:miter lim="400000"/>
          </a:ln>
        </p:spPr>
      </p:pic>
      <p:pic>
        <p:nvPicPr>
          <p:cNvPr id="433" name="China_traffic_Jams.jpg" descr="China_traffic_Jams.jpg"/>
          <p:cNvPicPr>
            <a:picLocks noChangeAspect="1"/>
          </p:cNvPicPr>
          <p:nvPr/>
        </p:nvPicPr>
        <p:blipFill>
          <a:blip r:embed="rId3">
            <a:extLst/>
          </a:blip>
          <a:stretch>
            <a:fillRect/>
          </a:stretch>
        </p:blipFill>
        <p:spPr>
          <a:xfrm>
            <a:off x="14469022" y="2254250"/>
            <a:ext cx="7480301" cy="9207500"/>
          </a:xfrm>
          <a:prstGeom prst="rect">
            <a:avLst/>
          </a:prstGeom>
          <a:ln w="12700">
            <a:miter lim="400000"/>
          </a:ln>
        </p:spPr>
      </p:pic>
      <p:sp>
        <p:nvSpPr>
          <p:cNvPr id="434" name="World’s Worst Traffic Jams"/>
          <p:cNvSpPr txBox="1"/>
          <p:nvPr/>
        </p:nvSpPr>
        <p:spPr>
          <a:xfrm>
            <a:off x="9007030" y="503960"/>
            <a:ext cx="6369940" cy="6841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900"/>
            </a:lvl1pPr>
          </a:lstStyle>
          <a:p>
            <a:pPr/>
            <a:r>
              <a:t>World’s Worst Traffic Jams</a:t>
            </a:r>
          </a:p>
        </p:txBody>
      </p:sp>
      <p:sp>
        <p:nvSpPr>
          <p:cNvPr id="435" name="mostly in large developing cities"/>
          <p:cNvSpPr txBox="1"/>
          <p:nvPr/>
        </p:nvSpPr>
        <p:spPr>
          <a:xfrm>
            <a:off x="10529108" y="1204685"/>
            <a:ext cx="44637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mostly in large developing cities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7" name="Congestion_Costs_Scaling_Figure1.001.jpeg" descr="Congestion_Costs_Scaling_Figure1.001.jpeg"/>
          <p:cNvPicPr>
            <a:picLocks noChangeAspect="1"/>
          </p:cNvPicPr>
          <p:nvPr/>
        </p:nvPicPr>
        <p:blipFill>
          <a:blip r:embed="rId3">
            <a:extLst/>
          </a:blip>
          <a:stretch>
            <a:fillRect/>
          </a:stretch>
        </p:blipFill>
        <p:spPr>
          <a:xfrm>
            <a:off x="2072881" y="-268512"/>
            <a:ext cx="17759865" cy="13319900"/>
          </a:xfrm>
          <a:prstGeom prst="rect">
            <a:avLst/>
          </a:prstGeom>
          <a:ln w="12700">
            <a:miter lim="400000"/>
          </a:ln>
        </p:spPr>
      </p:pic>
      <p:sp>
        <p:nvSpPr>
          <p:cNvPr id="438" name="https://royalsocietypublishing.org/doi/pdf/10.1098/rsif.2019.0846"/>
          <p:cNvSpPr txBox="1"/>
          <p:nvPr/>
        </p:nvSpPr>
        <p:spPr>
          <a:xfrm>
            <a:off x="15214103" y="13163405"/>
            <a:ext cx="896965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https://royalsocietypublishing.org/doi/pdf/10.1098/rsif.2019.0846</a:t>
            </a:r>
          </a:p>
        </p:txBody>
      </p:sp>
      <p:sp>
        <p:nvSpPr>
          <p:cNvPr id="439" name="different colors are different years"/>
          <p:cNvSpPr txBox="1"/>
          <p:nvPr/>
        </p:nvSpPr>
        <p:spPr>
          <a:xfrm>
            <a:off x="3913639" y="832126"/>
            <a:ext cx="467167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different colors are different years</a:t>
            </a:r>
          </a:p>
        </p:txBody>
      </p:sp>
      <p:sp>
        <p:nvSpPr>
          <p:cNvPr id="440" name="different colors are different years"/>
          <p:cNvSpPr txBox="1"/>
          <p:nvPr/>
        </p:nvSpPr>
        <p:spPr>
          <a:xfrm>
            <a:off x="3913639" y="7711996"/>
            <a:ext cx="467167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different colors are different years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4" name="Screenshot 2024-09-21 at 3.10.44 PM-2.jpeg" descr="Screenshot 2024-09-21 at 3.10.44 PM-2.jpeg"/>
          <p:cNvPicPr>
            <a:picLocks noChangeAspect="1"/>
          </p:cNvPicPr>
          <p:nvPr/>
        </p:nvPicPr>
        <p:blipFill>
          <a:blip r:embed="rId2">
            <a:extLst/>
          </a:blip>
          <a:stretch>
            <a:fillRect/>
          </a:stretch>
        </p:blipFill>
        <p:spPr>
          <a:xfrm>
            <a:off x="-71105" y="1352342"/>
            <a:ext cx="24526210" cy="11011316"/>
          </a:xfrm>
          <a:prstGeom prst="rect">
            <a:avLst/>
          </a:prstGeom>
          <a:ln w="12700">
            <a:miter lim="400000"/>
          </a:ln>
        </p:spPr>
      </p:pic>
      <p:sp>
        <p:nvSpPr>
          <p:cNvPr id="445" name="Frank Gehry: Jay Pritzker Pavillion"/>
          <p:cNvSpPr txBox="1"/>
          <p:nvPr/>
        </p:nvSpPr>
        <p:spPr>
          <a:xfrm>
            <a:off x="29435" y="11239739"/>
            <a:ext cx="6420816"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200">
                <a:solidFill>
                  <a:srgbClr val="000000"/>
                </a:solidFill>
              </a:defRPr>
            </a:lvl1pPr>
          </a:lstStyle>
          <a:p>
            <a:pPr/>
            <a:r>
              <a:t>Frank Gehry: Jay Pritzker Pavillion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7" name="DaleyBi1929600.jpeg" descr="DaleyBi1929600.jpeg"/>
          <p:cNvPicPr>
            <a:picLocks noChangeAspect="1"/>
          </p:cNvPicPr>
          <p:nvPr/>
        </p:nvPicPr>
        <p:blipFill>
          <a:blip r:embed="rId2">
            <a:extLst/>
          </a:blip>
          <a:stretch>
            <a:fillRect/>
          </a:stretch>
        </p:blipFill>
        <p:spPr>
          <a:xfrm>
            <a:off x="66532" y="1738632"/>
            <a:ext cx="17221153" cy="12509311"/>
          </a:xfrm>
          <a:prstGeom prst="rect">
            <a:avLst/>
          </a:prstGeom>
          <a:ln w="12700">
            <a:miter lim="400000"/>
          </a:ln>
        </p:spPr>
      </p:pic>
      <p:pic>
        <p:nvPicPr>
          <p:cNvPr id="448" name="Before%20Millennium%20park.jpeg" descr="Before%20Millennium%20park.jpeg"/>
          <p:cNvPicPr>
            <a:picLocks noChangeAspect="1"/>
          </p:cNvPicPr>
          <p:nvPr/>
        </p:nvPicPr>
        <p:blipFill>
          <a:blip r:embed="rId3">
            <a:extLst/>
          </a:blip>
          <a:stretch>
            <a:fillRect/>
          </a:stretch>
        </p:blipFill>
        <p:spPr>
          <a:xfrm>
            <a:off x="12961628" y="457234"/>
            <a:ext cx="11475700" cy="7646125"/>
          </a:xfrm>
          <a:prstGeom prst="rect">
            <a:avLst/>
          </a:prstGeom>
          <a:ln w="12700">
            <a:miter lim="400000"/>
          </a:ln>
        </p:spPr>
      </p:pic>
      <p:sp>
        <p:nvSpPr>
          <p:cNvPr id="449" name="Before Millennium Park"/>
          <p:cNvSpPr txBox="1"/>
          <p:nvPr/>
        </p:nvSpPr>
        <p:spPr>
          <a:xfrm>
            <a:off x="11384776" y="7879173"/>
            <a:ext cx="6108549" cy="77119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pPr/>
            <a:r>
              <a:t>Before Millennium Park</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building heights"/>
          <p:cNvSpPr txBox="1"/>
          <p:nvPr>
            <p:ph type="body" sz="half" idx="1"/>
          </p:nvPr>
        </p:nvSpPr>
        <p:spPr>
          <a:prstGeom prst="rect">
            <a:avLst/>
          </a:prstGeom>
        </p:spPr>
        <p:txBody>
          <a:bodyPr/>
          <a:lstStyle/>
          <a:p>
            <a:pPr/>
            <a:r>
              <a:t>building heights</a:t>
            </a:r>
          </a:p>
        </p:txBody>
      </p:sp>
      <p:sp>
        <p:nvSpPr>
          <p:cNvPr id="452" name="Equation"/>
          <p:cNvSpPr txBox="1"/>
          <p:nvPr/>
        </p:nvSpPr>
        <p:spPr>
          <a:xfrm>
            <a:off x="4076034" y="9073632"/>
            <a:ext cx="4626672" cy="88580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600" i="1">
                      <a:solidFill>
                        <a:srgbClr val="5E5E5E"/>
                      </a:solidFill>
                      <a:latin typeface="Cambria Math" panose="02040503050406030204" pitchFamily="18" charset="0"/>
                    </a:rPr>
                    <m:t>G</m:t>
                  </m:r>
                  <m:r>
                    <a:rPr xmlns:a="http://schemas.openxmlformats.org/drawingml/2006/main" sz="5600" i="1">
                      <a:solidFill>
                        <a:srgbClr val="5E5E5E"/>
                      </a:solidFill>
                      <a:latin typeface="Cambria Math" panose="02040503050406030204" pitchFamily="18" charset="0"/>
                    </a:rPr>
                    <m:t>D</m:t>
                  </m:r>
                  <m:sSub>
                    <m:e>
                      <m:r>
                        <a:rPr xmlns:a="http://schemas.openxmlformats.org/drawingml/2006/main" sz="5600" i="1">
                          <a:solidFill>
                            <a:srgbClr val="5E5E5E"/>
                          </a:solidFill>
                          <a:latin typeface="Cambria Math" panose="02040503050406030204" pitchFamily="18" charset="0"/>
                        </a:rPr>
                        <m:t>P</m:t>
                      </m:r>
                    </m:e>
                    <m:sub>
                      <m:r>
                        <a:rPr xmlns:a="http://schemas.openxmlformats.org/drawingml/2006/main" sz="5600" i="1">
                          <a:solidFill>
                            <a:srgbClr val="5E5E5E"/>
                          </a:solidFill>
                          <a:latin typeface="Cambria Math" panose="02040503050406030204" pitchFamily="18" charset="0"/>
                        </a:rPr>
                        <m:t>p</m:t>
                      </m:r>
                      <m:r>
                        <a:rPr xmlns:a="http://schemas.openxmlformats.org/drawingml/2006/main" sz="5600" i="1">
                          <a:solidFill>
                            <a:srgbClr val="5E5E5E"/>
                          </a:solidFill>
                          <a:latin typeface="Cambria Math" panose="02040503050406030204" pitchFamily="18" charset="0"/>
                        </a:rPr>
                        <m:t>c</m:t>
                      </m:r>
                    </m:sub>
                  </m:sSub>
                  <m:r>
                    <a:rPr xmlns:a="http://schemas.openxmlformats.org/drawingml/2006/main" sz="5600" i="1">
                      <a:solidFill>
                        <a:srgbClr val="5E5E5E"/>
                      </a:solidFill>
                      <a:latin typeface="Cambria Math" panose="02040503050406030204" pitchFamily="18" charset="0"/>
                    </a:rPr>
                    <m:t>/</m:t>
                  </m:r>
                  <m:sSub>
                    <m:e>
                      <m:r>
                        <a:rPr xmlns:a="http://schemas.openxmlformats.org/drawingml/2006/main" sz="5600" i="1">
                          <a:solidFill>
                            <a:srgbClr val="5E5E5E"/>
                          </a:solidFill>
                          <a:latin typeface="Cambria Math" panose="02040503050406030204" pitchFamily="18" charset="0"/>
                        </a:rPr>
                        <m:t>a</m:t>
                      </m:r>
                    </m:e>
                    <m:sub>
                      <m:r>
                        <a:rPr xmlns:a="http://schemas.openxmlformats.org/drawingml/2006/main" sz="5600" i="1">
                          <a:solidFill>
                            <a:srgbClr val="5E5E5E"/>
                          </a:solidFill>
                          <a:latin typeface="Cambria Math" panose="02040503050406030204" pitchFamily="18" charset="0"/>
                        </a:rPr>
                        <m:t>n</m:t>
                      </m:r>
                    </m:sub>
                  </m:sSub>
                  <m:r>
                    <a:rPr xmlns:a="http://schemas.openxmlformats.org/drawingml/2006/main" sz="5600" i="1">
                      <a:solidFill>
                        <a:srgbClr val="5E5E5E"/>
                      </a:solidFill>
                      <a:latin typeface="Cambria Math" panose="02040503050406030204" pitchFamily="18" charset="0"/>
                    </a:rPr>
                    <m:t>∼</m:t>
                  </m:r>
                  <m:sSup>
                    <m:e>
                      <m:r>
                        <a:rPr xmlns:a="http://schemas.openxmlformats.org/drawingml/2006/main" sz="5600" i="1">
                          <a:solidFill>
                            <a:srgbClr val="5E5E5E"/>
                          </a:solidFill>
                          <a:latin typeface="Cambria Math" panose="02040503050406030204" pitchFamily="18" charset="0"/>
                        </a:rPr>
                        <m:t>N</m:t>
                      </m:r>
                    </m:e>
                    <m:sup>
                      <m:r>
                        <a:rPr xmlns:a="http://schemas.openxmlformats.org/drawingml/2006/main" sz="5600" i="1">
                          <a:solidFill>
                            <a:srgbClr val="5E5E5E"/>
                          </a:solidFill>
                          <a:latin typeface="Cambria Math" panose="02040503050406030204" pitchFamily="18" charset="0"/>
                        </a:rPr>
                        <m:t>2</m:t>
                      </m:r>
                      <m:r>
                        <a:rPr xmlns:a="http://schemas.openxmlformats.org/drawingml/2006/main" sz="5600" i="1">
                          <a:solidFill>
                            <a:srgbClr val="5E5E5E"/>
                          </a:solidFill>
                          <a:latin typeface="Cambria Math" panose="02040503050406030204" pitchFamily="18" charset="0"/>
                        </a:rPr>
                        <m:t>δ</m:t>
                      </m:r>
                    </m:sup>
                  </m:sSup>
                </m:oMath>
              </m:oMathPara>
            </a14:m>
            <a:endParaRPr sz="5600">
              <a:solidFill>
                <a:srgbClr val="5E5E5E"/>
              </a:solidFill>
            </a:endParaRPr>
          </a:p>
        </p:txBody>
      </p:sp>
      <p:sp>
        <p:nvSpPr>
          <p:cNvPr id="453" name="Land rents increase faster than incomes!!"/>
          <p:cNvSpPr txBox="1"/>
          <p:nvPr/>
        </p:nvSpPr>
        <p:spPr>
          <a:xfrm>
            <a:off x="9339822" y="9180892"/>
            <a:ext cx="7581901"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Land rents increase faster than incomes!!</a:t>
            </a:r>
          </a:p>
        </p:txBody>
      </p:sp>
      <p:sp>
        <p:nvSpPr>
          <p:cNvPr id="454" name="building heights"/>
          <p:cNvSpPr txBox="1"/>
          <p:nvPr/>
        </p:nvSpPr>
        <p:spPr>
          <a:xfrm>
            <a:off x="9415204" y="10448122"/>
            <a:ext cx="2822779"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building heights </a:t>
            </a:r>
          </a:p>
        </p:txBody>
      </p:sp>
      <p:sp>
        <p:nvSpPr>
          <p:cNvPr id="455" name="Equation"/>
          <p:cNvSpPr txBox="1"/>
          <p:nvPr/>
        </p:nvSpPr>
        <p:spPr>
          <a:xfrm>
            <a:off x="12615262" y="10377324"/>
            <a:ext cx="1544162" cy="67738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200" i="1">
                      <a:solidFill>
                        <a:srgbClr val="5E5E5E"/>
                      </a:solidFill>
                      <a:latin typeface="Cambria Math" panose="02040503050406030204" pitchFamily="18" charset="0"/>
                    </a:rPr>
                    <m:t>∼</m:t>
                  </m:r>
                  <m:sSup>
                    <m:e>
                      <m:r>
                        <a:rPr xmlns:a="http://schemas.openxmlformats.org/drawingml/2006/main" sz="6200" i="1">
                          <a:solidFill>
                            <a:srgbClr val="5E5E5E"/>
                          </a:solidFill>
                          <a:latin typeface="Cambria Math" panose="02040503050406030204" pitchFamily="18" charset="0"/>
                        </a:rPr>
                        <m:t>N</m:t>
                      </m:r>
                    </m:e>
                    <m:sup>
                      <m:r>
                        <a:rPr xmlns:a="http://schemas.openxmlformats.org/drawingml/2006/main" sz="6200" i="1">
                          <a:solidFill>
                            <a:srgbClr val="5E5E5E"/>
                          </a:solidFill>
                          <a:latin typeface="Cambria Math" panose="02040503050406030204" pitchFamily="18" charset="0"/>
                        </a:rPr>
                        <m:t>δ</m:t>
                      </m:r>
                    </m:sup>
                  </m:sSup>
                </m:oMath>
              </m:oMathPara>
            </a14:m>
            <a:endParaRPr sz="6200">
              <a:solidFill>
                <a:srgbClr val="5E5E5E"/>
              </a:solidFill>
            </a:endParaRPr>
          </a:p>
        </p:txBody>
      </p:sp>
      <p:sp>
        <p:nvSpPr>
          <p:cNvPr id="456" name="larger cities get rising skylines"/>
          <p:cNvSpPr txBox="1"/>
          <p:nvPr/>
        </p:nvSpPr>
        <p:spPr>
          <a:xfrm>
            <a:off x="15581978" y="10448122"/>
            <a:ext cx="5028160"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larger cities get rising skylines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458" name="London"/>
          <p:cNvSpPr txBox="1"/>
          <p:nvPr/>
        </p:nvSpPr>
        <p:spPr>
          <a:xfrm>
            <a:off x="15736155" y="4678117"/>
            <a:ext cx="1619810"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pPr/>
            <a:r>
              <a:t>London</a:t>
            </a:r>
          </a:p>
        </p:txBody>
      </p:sp>
      <p:sp>
        <p:nvSpPr>
          <p:cNvPr id="459" name="Paris"/>
          <p:cNvSpPr txBox="1"/>
          <p:nvPr/>
        </p:nvSpPr>
        <p:spPr>
          <a:xfrm>
            <a:off x="13717674" y="3928829"/>
            <a:ext cx="1115036"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pPr/>
            <a:r>
              <a:t>Paris</a:t>
            </a:r>
          </a:p>
        </p:txBody>
      </p:sp>
      <p:sp>
        <p:nvSpPr>
          <p:cNvPr id="460" name="Madrid"/>
          <p:cNvSpPr txBox="1"/>
          <p:nvPr/>
        </p:nvSpPr>
        <p:spPr>
          <a:xfrm>
            <a:off x="14718013" y="5728089"/>
            <a:ext cx="1522655"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pPr/>
            <a:r>
              <a:t>Madrid</a:t>
            </a:r>
          </a:p>
        </p:txBody>
      </p:sp>
      <p:sp>
        <p:nvSpPr>
          <p:cNvPr id="461" name="Berlin"/>
          <p:cNvSpPr txBox="1"/>
          <p:nvPr/>
        </p:nvSpPr>
        <p:spPr>
          <a:xfrm>
            <a:off x="14092755" y="6526212"/>
            <a:ext cx="1259257"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pPr/>
            <a:r>
              <a:t>Berlin</a:t>
            </a:r>
          </a:p>
        </p:txBody>
      </p:sp>
      <p:sp>
        <p:nvSpPr>
          <p:cNvPr id="462" name="Milan"/>
          <p:cNvSpPr txBox="1"/>
          <p:nvPr/>
        </p:nvSpPr>
        <p:spPr>
          <a:xfrm>
            <a:off x="12418848" y="5415397"/>
            <a:ext cx="1187146" cy="6635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000000"/>
                </a:solidFill>
                <a:latin typeface="Helvetica Light"/>
                <a:ea typeface="Helvetica Light"/>
                <a:cs typeface="Helvetica Light"/>
                <a:sym typeface="Helvetica Light"/>
              </a:defRPr>
            </a:lvl1pPr>
          </a:lstStyle>
          <a:p>
            <a:pPr/>
            <a:r>
              <a:t>Milan</a:t>
            </a:r>
          </a:p>
        </p:txBody>
      </p:sp>
      <p:pic>
        <p:nvPicPr>
          <p:cNvPr id="463" name="home_values_US_MSAs.jpg" descr="home_values_US_MSAs.jpg"/>
          <p:cNvPicPr>
            <a:picLocks noChangeAspect="1"/>
          </p:cNvPicPr>
          <p:nvPr/>
        </p:nvPicPr>
        <p:blipFill>
          <a:blip r:embed="rId2">
            <a:extLst/>
          </a:blip>
          <a:stretch>
            <a:fillRect/>
          </a:stretch>
        </p:blipFill>
        <p:spPr>
          <a:xfrm>
            <a:off x="5048250" y="1500187"/>
            <a:ext cx="14287500" cy="10715626"/>
          </a:xfrm>
          <a:prstGeom prst="rect">
            <a:avLst/>
          </a:prstGeom>
          <a:ln w="12700">
            <a:miter lim="400000"/>
          </a:ln>
        </p:spPr>
      </p:pic>
      <p:sp>
        <p:nvSpPr>
          <p:cNvPr id="464" name="elasticity=33%"/>
          <p:cNvSpPr txBox="1"/>
          <p:nvPr/>
        </p:nvSpPr>
        <p:spPr>
          <a:xfrm>
            <a:off x="13321610" y="7760515"/>
            <a:ext cx="4315461" cy="9048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Light"/>
                <a:ea typeface="Helvetica Light"/>
                <a:cs typeface="Helvetica Light"/>
                <a:sym typeface="Helvetica Light"/>
              </a:defRPr>
            </a:lvl1pPr>
          </a:lstStyle>
          <a:p>
            <a:pPr/>
            <a:r>
              <a:t>elasticity=33%</a:t>
            </a:r>
          </a:p>
        </p:txBody>
      </p:sp>
      <p:grpSp>
        <p:nvGrpSpPr>
          <p:cNvPr id="467" name="Home Value~(Population)1.33"/>
          <p:cNvGrpSpPr/>
          <p:nvPr/>
        </p:nvGrpSpPr>
        <p:grpSpPr>
          <a:xfrm>
            <a:off x="9068312" y="9234729"/>
            <a:ext cx="8523818" cy="1184276"/>
            <a:chOff x="0" y="0"/>
            <a:chExt cx="8523816" cy="1184275"/>
          </a:xfrm>
        </p:grpSpPr>
        <p:sp>
          <p:nvSpPr>
            <p:cNvPr id="466" name="Home Value~(Population)1.33"/>
            <p:cNvSpPr txBox="1"/>
            <p:nvPr/>
          </p:nvSpPr>
          <p:spPr>
            <a:xfrm>
              <a:off x="69849" y="69850"/>
              <a:ext cx="8384118" cy="1044576"/>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sz="5000">
                  <a:solidFill>
                    <a:srgbClr val="000000"/>
                  </a:solidFill>
                  <a:latin typeface="Helvetica Light"/>
                  <a:ea typeface="Helvetica Light"/>
                  <a:cs typeface="Helvetica Light"/>
                  <a:sym typeface="Helvetica Light"/>
                </a:defRPr>
              </a:pPr>
              <a:r>
                <a:t>Home Value~(Population)</a:t>
              </a:r>
              <a:r>
                <a:rPr baseline="31999"/>
                <a:t>1.33</a:t>
              </a:r>
            </a:p>
          </p:txBody>
        </p:sp>
        <p:pic>
          <p:nvPicPr>
            <p:cNvPr id="465" name="Home Value~(Population)1.33 Home Value~(Population)1.33" descr="Home Value~(Population)1.33 Home Value~(Population)1.33"/>
            <p:cNvPicPr>
              <a:picLocks noChangeAspect="0"/>
            </p:cNvPicPr>
            <p:nvPr/>
          </p:nvPicPr>
          <p:blipFill>
            <a:blip r:embed="rId3">
              <a:extLst/>
            </a:blip>
            <a:stretch>
              <a:fillRect/>
            </a:stretch>
          </p:blipFill>
          <p:spPr>
            <a:xfrm>
              <a:off x="0" y="0"/>
              <a:ext cx="8523817" cy="1184275"/>
            </a:xfrm>
            <a:prstGeom prst="rect">
              <a:avLst/>
            </a:prstGeom>
            <a:effectLst/>
          </p:spPr>
        </p:pic>
      </p:grpSp>
      <p:sp>
        <p:nvSpPr>
          <p:cNvPr id="468" name="San Francisco"/>
          <p:cNvSpPr txBox="1"/>
          <p:nvPr/>
        </p:nvSpPr>
        <p:spPr>
          <a:xfrm>
            <a:off x="8783227" y="4844011"/>
            <a:ext cx="3077999" cy="688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000000"/>
                </a:solidFill>
                <a:latin typeface="Helvetica Light"/>
                <a:ea typeface="Helvetica Light"/>
                <a:cs typeface="Helvetica Light"/>
                <a:sym typeface="Helvetica Light"/>
              </a:defRPr>
            </a:lvl1pPr>
          </a:lstStyle>
          <a:p>
            <a:pPr/>
            <a:r>
              <a:t>San Francisco</a:t>
            </a:r>
          </a:p>
        </p:txBody>
      </p:sp>
      <p:sp>
        <p:nvSpPr>
          <p:cNvPr id="469" name="San Jose"/>
          <p:cNvSpPr txBox="1"/>
          <p:nvPr/>
        </p:nvSpPr>
        <p:spPr>
          <a:xfrm>
            <a:off x="8137055" y="5911842"/>
            <a:ext cx="2036040" cy="688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000000"/>
                </a:solidFill>
                <a:latin typeface="Helvetica Light"/>
                <a:ea typeface="Helvetica Light"/>
                <a:cs typeface="Helvetica Light"/>
                <a:sym typeface="Helvetica Light"/>
              </a:defRPr>
            </a:lvl1pPr>
          </a:lstStyle>
          <a:p>
            <a:pPr/>
            <a:r>
              <a:t>San Jose</a:t>
            </a:r>
          </a:p>
        </p:txBody>
      </p:sp>
      <p:sp>
        <p:nvSpPr>
          <p:cNvPr id="470" name="Home Value US Metros"/>
          <p:cNvSpPr txBox="1"/>
          <p:nvPr/>
        </p:nvSpPr>
        <p:spPr>
          <a:xfrm>
            <a:off x="8647192" y="240568"/>
            <a:ext cx="670750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Light"/>
                <a:ea typeface="Helvetica Light"/>
                <a:cs typeface="Helvetica Light"/>
                <a:sym typeface="Helvetica Light"/>
              </a:defRPr>
            </a:lvl1pPr>
          </a:lstStyle>
          <a:p>
            <a:pPr/>
            <a:r>
              <a:t>Home Value US Metros</a:t>
            </a:r>
          </a:p>
        </p:txBody>
      </p:sp>
      <p:sp>
        <p:nvSpPr>
          <p:cNvPr id="471" name="Housing is never affordable in large cities"/>
          <p:cNvSpPr txBox="1"/>
          <p:nvPr/>
        </p:nvSpPr>
        <p:spPr>
          <a:xfrm>
            <a:off x="7572899" y="12549242"/>
            <a:ext cx="8856092" cy="68841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Housing is never affordable in large cities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26" name="Image" descr="Image"/>
          <p:cNvPicPr>
            <a:picLocks noChangeAspect="1"/>
          </p:cNvPicPr>
          <p:nvPr/>
        </p:nvPicPr>
        <p:blipFill>
          <a:blip r:embed="rId3">
            <a:extLst/>
          </a:blip>
          <a:stretch>
            <a:fillRect/>
          </a:stretch>
        </p:blipFill>
        <p:spPr>
          <a:xfrm>
            <a:off x="8010791" y="2540881"/>
            <a:ext cx="1205697" cy="2980372"/>
          </a:xfrm>
          <a:prstGeom prst="rect">
            <a:avLst/>
          </a:prstGeom>
          <a:ln w="12700">
            <a:miter lim="400000"/>
          </a:ln>
        </p:spPr>
      </p:pic>
      <p:pic>
        <p:nvPicPr>
          <p:cNvPr id="227" name="Image" descr="Image"/>
          <p:cNvPicPr>
            <a:picLocks noChangeAspect="1"/>
          </p:cNvPicPr>
          <p:nvPr/>
        </p:nvPicPr>
        <p:blipFill>
          <a:blip r:embed="rId4">
            <a:extLst/>
          </a:blip>
          <a:stretch>
            <a:fillRect/>
          </a:stretch>
        </p:blipFill>
        <p:spPr>
          <a:xfrm>
            <a:off x="9088828" y="9213677"/>
            <a:ext cx="1439003" cy="3585515"/>
          </a:xfrm>
          <a:prstGeom prst="rect">
            <a:avLst/>
          </a:prstGeom>
          <a:ln w="12700">
            <a:miter lim="400000"/>
          </a:ln>
        </p:spPr>
      </p:pic>
      <p:pic>
        <p:nvPicPr>
          <p:cNvPr id="228" name="Image" descr="Image"/>
          <p:cNvPicPr>
            <a:picLocks noChangeAspect="1"/>
          </p:cNvPicPr>
          <p:nvPr/>
        </p:nvPicPr>
        <p:blipFill>
          <a:blip r:embed="rId5">
            <a:extLst/>
          </a:blip>
          <a:stretch>
            <a:fillRect/>
          </a:stretch>
        </p:blipFill>
        <p:spPr>
          <a:xfrm>
            <a:off x="9720087" y="113415"/>
            <a:ext cx="1439003" cy="3585515"/>
          </a:xfrm>
          <a:prstGeom prst="rect">
            <a:avLst/>
          </a:prstGeom>
          <a:ln w="12700">
            <a:miter lim="400000"/>
          </a:ln>
        </p:spPr>
      </p:pic>
      <p:pic>
        <p:nvPicPr>
          <p:cNvPr id="229" name="Image" descr="Image"/>
          <p:cNvPicPr>
            <a:picLocks noChangeAspect="1"/>
          </p:cNvPicPr>
          <p:nvPr/>
        </p:nvPicPr>
        <p:blipFill>
          <a:blip r:embed="rId6">
            <a:extLst/>
          </a:blip>
          <a:stretch>
            <a:fillRect/>
          </a:stretch>
        </p:blipFill>
        <p:spPr>
          <a:xfrm>
            <a:off x="5827376" y="4949490"/>
            <a:ext cx="1308717" cy="3260885"/>
          </a:xfrm>
          <a:prstGeom prst="rect">
            <a:avLst/>
          </a:prstGeom>
          <a:ln w="12700">
            <a:miter lim="400000"/>
          </a:ln>
        </p:spPr>
      </p:pic>
      <p:pic>
        <p:nvPicPr>
          <p:cNvPr id="230" name="Image" descr="Image"/>
          <p:cNvPicPr>
            <a:picLocks noChangeAspect="1"/>
          </p:cNvPicPr>
          <p:nvPr/>
        </p:nvPicPr>
        <p:blipFill>
          <a:blip r:embed="rId7">
            <a:extLst/>
          </a:blip>
          <a:stretch>
            <a:fillRect/>
          </a:stretch>
        </p:blipFill>
        <p:spPr>
          <a:xfrm>
            <a:off x="15774261" y="5027863"/>
            <a:ext cx="1205697" cy="3104139"/>
          </a:xfrm>
          <a:prstGeom prst="rect">
            <a:avLst/>
          </a:prstGeom>
          <a:ln w="12700">
            <a:miter lim="400000"/>
          </a:ln>
        </p:spPr>
      </p:pic>
      <p:pic>
        <p:nvPicPr>
          <p:cNvPr id="231" name="Image" descr="Image"/>
          <p:cNvPicPr>
            <a:picLocks noChangeAspect="1"/>
          </p:cNvPicPr>
          <p:nvPr/>
        </p:nvPicPr>
        <p:blipFill>
          <a:blip r:embed="rId8">
            <a:extLst/>
          </a:blip>
          <a:stretch>
            <a:fillRect/>
          </a:stretch>
        </p:blipFill>
        <p:spPr>
          <a:xfrm>
            <a:off x="18458451" y="1108905"/>
            <a:ext cx="2143126" cy="3513321"/>
          </a:xfrm>
          <a:prstGeom prst="rect">
            <a:avLst/>
          </a:prstGeom>
          <a:ln w="12700">
            <a:miter lim="400000"/>
          </a:ln>
        </p:spPr>
      </p:pic>
      <p:pic>
        <p:nvPicPr>
          <p:cNvPr id="232" name="Image" descr="Image"/>
          <p:cNvPicPr>
            <a:picLocks noChangeAspect="1"/>
          </p:cNvPicPr>
          <p:nvPr/>
        </p:nvPicPr>
        <p:blipFill>
          <a:blip r:embed="rId9">
            <a:extLst/>
          </a:blip>
          <a:stretch>
            <a:fillRect/>
          </a:stretch>
        </p:blipFill>
        <p:spPr>
          <a:xfrm>
            <a:off x="6400302" y="10665950"/>
            <a:ext cx="1313784" cy="2618809"/>
          </a:xfrm>
          <a:prstGeom prst="rect">
            <a:avLst/>
          </a:prstGeom>
          <a:ln w="12700">
            <a:miter lim="400000"/>
          </a:ln>
        </p:spPr>
      </p:pic>
      <p:pic>
        <p:nvPicPr>
          <p:cNvPr id="233" name="Image" descr="Image"/>
          <p:cNvPicPr>
            <a:picLocks noChangeAspect="1"/>
          </p:cNvPicPr>
          <p:nvPr/>
        </p:nvPicPr>
        <p:blipFill>
          <a:blip r:embed="rId10">
            <a:extLst/>
          </a:blip>
          <a:stretch>
            <a:fillRect/>
          </a:stretch>
        </p:blipFill>
        <p:spPr>
          <a:xfrm>
            <a:off x="18751128" y="8997251"/>
            <a:ext cx="1557774" cy="4017415"/>
          </a:xfrm>
          <a:prstGeom prst="rect">
            <a:avLst/>
          </a:prstGeom>
          <a:ln w="12700">
            <a:miter lim="400000"/>
          </a:ln>
        </p:spPr>
      </p:pic>
      <p:pic>
        <p:nvPicPr>
          <p:cNvPr id="234" name="Image" descr="Image"/>
          <p:cNvPicPr>
            <a:picLocks noChangeAspect="1"/>
          </p:cNvPicPr>
          <p:nvPr/>
        </p:nvPicPr>
        <p:blipFill>
          <a:blip r:embed="rId11">
            <a:extLst/>
          </a:blip>
          <a:stretch>
            <a:fillRect/>
          </a:stretch>
        </p:blipFill>
        <p:spPr>
          <a:xfrm>
            <a:off x="3766782" y="661203"/>
            <a:ext cx="1313784" cy="3273511"/>
          </a:xfrm>
          <a:prstGeom prst="rect">
            <a:avLst/>
          </a:prstGeom>
          <a:ln w="12700">
            <a:miter lim="400000"/>
          </a:ln>
        </p:spPr>
      </p:pic>
      <p:pic>
        <p:nvPicPr>
          <p:cNvPr id="235" name="Image" descr="Image"/>
          <p:cNvPicPr>
            <a:picLocks noChangeAspect="1"/>
          </p:cNvPicPr>
          <p:nvPr/>
        </p:nvPicPr>
        <p:blipFill>
          <a:blip r:embed="rId12">
            <a:extLst/>
          </a:blip>
          <a:stretch>
            <a:fillRect/>
          </a:stretch>
        </p:blipFill>
        <p:spPr>
          <a:xfrm>
            <a:off x="3352111" y="7995484"/>
            <a:ext cx="2143126" cy="4271964"/>
          </a:xfrm>
          <a:prstGeom prst="rect">
            <a:avLst/>
          </a:prstGeom>
          <a:ln w="12700">
            <a:miter lim="400000"/>
          </a:ln>
        </p:spPr>
      </p:pic>
      <p:pic>
        <p:nvPicPr>
          <p:cNvPr id="236" name="Image" descr="Image"/>
          <p:cNvPicPr>
            <a:picLocks noChangeAspect="1"/>
          </p:cNvPicPr>
          <p:nvPr/>
        </p:nvPicPr>
        <p:blipFill>
          <a:blip r:embed="rId13">
            <a:extLst/>
          </a:blip>
          <a:stretch>
            <a:fillRect/>
          </a:stretch>
        </p:blipFill>
        <p:spPr>
          <a:xfrm>
            <a:off x="14121423" y="8755572"/>
            <a:ext cx="1724339" cy="3437182"/>
          </a:xfrm>
          <a:prstGeom prst="rect">
            <a:avLst/>
          </a:prstGeom>
          <a:ln w="12700">
            <a:miter lim="400000"/>
          </a:ln>
        </p:spPr>
      </p:pic>
      <p:pic>
        <p:nvPicPr>
          <p:cNvPr id="237" name="Image" descr="Image"/>
          <p:cNvPicPr>
            <a:picLocks noChangeAspect="1"/>
          </p:cNvPicPr>
          <p:nvPr/>
        </p:nvPicPr>
        <p:blipFill>
          <a:blip r:embed="rId14">
            <a:extLst/>
          </a:blip>
          <a:stretch>
            <a:fillRect/>
          </a:stretch>
        </p:blipFill>
        <p:spPr>
          <a:xfrm>
            <a:off x="7200136" y="563145"/>
            <a:ext cx="892970" cy="1785938"/>
          </a:xfrm>
          <a:prstGeom prst="rect">
            <a:avLst/>
          </a:prstGeom>
          <a:ln w="12700">
            <a:miter lim="400000"/>
          </a:ln>
        </p:spPr>
      </p:pic>
      <p:pic>
        <p:nvPicPr>
          <p:cNvPr id="238" name="Image" descr="Image"/>
          <p:cNvPicPr>
            <a:picLocks noChangeAspect="1"/>
          </p:cNvPicPr>
          <p:nvPr/>
        </p:nvPicPr>
        <p:blipFill>
          <a:blip r:embed="rId15">
            <a:extLst/>
          </a:blip>
          <a:stretch>
            <a:fillRect/>
          </a:stretch>
        </p:blipFill>
        <p:spPr>
          <a:xfrm>
            <a:off x="11293893" y="4851417"/>
            <a:ext cx="1838479" cy="4017415"/>
          </a:xfrm>
          <a:prstGeom prst="rect">
            <a:avLst/>
          </a:prstGeom>
          <a:ln w="12700">
            <a:miter lim="400000"/>
          </a:ln>
        </p:spPr>
      </p:pic>
      <p:pic>
        <p:nvPicPr>
          <p:cNvPr id="239" name="Image" descr="Image"/>
          <p:cNvPicPr>
            <a:picLocks noChangeAspect="1"/>
          </p:cNvPicPr>
          <p:nvPr/>
        </p:nvPicPr>
        <p:blipFill>
          <a:blip r:embed="rId16">
            <a:extLst/>
          </a:blip>
          <a:stretch>
            <a:fillRect/>
          </a:stretch>
        </p:blipFill>
        <p:spPr>
          <a:xfrm>
            <a:off x="13635905" y="494896"/>
            <a:ext cx="1838479" cy="4741338"/>
          </a:xfrm>
          <a:prstGeom prst="rect">
            <a:avLst/>
          </a:prstGeom>
          <a:ln w="12700">
            <a:miter lim="400000"/>
          </a:ln>
        </p:spPr>
      </p:pic>
      <p:pic>
        <p:nvPicPr>
          <p:cNvPr id="240" name="Line Line" descr="Line Line"/>
          <p:cNvPicPr>
            <a:picLocks noChangeAspect="0"/>
          </p:cNvPicPr>
          <p:nvPr/>
        </p:nvPicPr>
        <p:blipFill>
          <a:blip r:embed="rId17">
            <a:extLst/>
          </a:blip>
          <a:stretch>
            <a:fillRect/>
          </a:stretch>
        </p:blipFill>
        <p:spPr>
          <a:xfrm rot="7558987">
            <a:off x="9344564" y="8081484"/>
            <a:ext cx="2319413" cy="139701"/>
          </a:xfrm>
          <a:prstGeom prst="rect">
            <a:avLst/>
          </a:prstGeom>
        </p:spPr>
      </p:pic>
      <p:pic>
        <p:nvPicPr>
          <p:cNvPr id="242" name="Line Line" descr="Line Line"/>
          <p:cNvPicPr>
            <a:picLocks noChangeAspect="0"/>
          </p:cNvPicPr>
          <p:nvPr/>
        </p:nvPicPr>
        <p:blipFill>
          <a:blip r:embed="rId18">
            <a:extLst/>
          </a:blip>
          <a:stretch>
            <a:fillRect/>
          </a:stretch>
        </p:blipFill>
        <p:spPr>
          <a:xfrm rot="2700000">
            <a:off x="12918767" y="7792800"/>
            <a:ext cx="2140668" cy="139701"/>
          </a:xfrm>
          <a:prstGeom prst="rect">
            <a:avLst/>
          </a:prstGeom>
        </p:spPr>
      </p:pic>
      <p:pic>
        <p:nvPicPr>
          <p:cNvPr id="244" name="Line Line" descr="Line Line"/>
          <p:cNvPicPr>
            <a:picLocks noChangeAspect="0"/>
          </p:cNvPicPr>
          <p:nvPr/>
        </p:nvPicPr>
        <p:blipFill>
          <a:blip r:embed="rId19">
            <a:extLst/>
          </a:blip>
          <a:stretch>
            <a:fillRect/>
          </a:stretch>
        </p:blipFill>
        <p:spPr>
          <a:xfrm rot="18900000">
            <a:off x="12446525" y="4333843"/>
            <a:ext cx="1642757" cy="139701"/>
          </a:xfrm>
          <a:prstGeom prst="rect">
            <a:avLst/>
          </a:prstGeom>
        </p:spPr>
      </p:pic>
      <p:pic>
        <p:nvPicPr>
          <p:cNvPr id="246" name="Line Line" descr="Line Line"/>
          <p:cNvPicPr>
            <a:picLocks noChangeAspect="0"/>
          </p:cNvPicPr>
          <p:nvPr/>
        </p:nvPicPr>
        <p:blipFill>
          <a:blip r:embed="rId20">
            <a:extLst/>
          </a:blip>
          <a:stretch>
            <a:fillRect/>
          </a:stretch>
        </p:blipFill>
        <p:spPr>
          <a:xfrm>
            <a:off x="13211801" y="6318856"/>
            <a:ext cx="2483032" cy="139701"/>
          </a:xfrm>
          <a:prstGeom prst="rect">
            <a:avLst/>
          </a:prstGeom>
        </p:spPr>
      </p:pic>
      <p:pic>
        <p:nvPicPr>
          <p:cNvPr id="248" name="Line Line" descr="Line Line"/>
          <p:cNvPicPr>
            <a:picLocks noChangeAspect="0"/>
          </p:cNvPicPr>
          <p:nvPr/>
        </p:nvPicPr>
        <p:blipFill>
          <a:blip r:embed="rId21">
            <a:extLst/>
          </a:blip>
          <a:stretch>
            <a:fillRect/>
          </a:stretch>
        </p:blipFill>
        <p:spPr>
          <a:xfrm rot="12870851">
            <a:off x="9155981" y="4911540"/>
            <a:ext cx="2567214" cy="139701"/>
          </a:xfrm>
          <a:prstGeom prst="rect">
            <a:avLst/>
          </a:prstGeom>
        </p:spPr>
      </p:pic>
      <p:pic>
        <p:nvPicPr>
          <p:cNvPr id="250" name="Line Line" descr="Line Line"/>
          <p:cNvPicPr>
            <a:picLocks noChangeAspect="0"/>
          </p:cNvPicPr>
          <p:nvPr/>
        </p:nvPicPr>
        <p:blipFill>
          <a:blip r:embed="rId22">
            <a:extLst/>
          </a:blip>
          <a:stretch>
            <a:fillRect/>
          </a:stretch>
        </p:blipFill>
        <p:spPr>
          <a:xfrm rot="10471275">
            <a:off x="7475377" y="6437666"/>
            <a:ext cx="3747328" cy="139701"/>
          </a:xfrm>
          <a:prstGeom prst="rect">
            <a:avLst/>
          </a:prstGeom>
        </p:spPr>
      </p:pic>
      <p:pic>
        <p:nvPicPr>
          <p:cNvPr id="252" name="Line Line" descr="Line Line"/>
          <p:cNvPicPr>
            <a:picLocks noChangeAspect="0"/>
          </p:cNvPicPr>
          <p:nvPr/>
        </p:nvPicPr>
        <p:blipFill>
          <a:blip r:embed="rId23">
            <a:extLst/>
          </a:blip>
          <a:stretch>
            <a:fillRect/>
          </a:stretch>
        </p:blipFill>
        <p:spPr>
          <a:xfrm rot="15075766">
            <a:off x="10697330" y="3616218"/>
            <a:ext cx="1874676" cy="139701"/>
          </a:xfrm>
          <a:prstGeom prst="rect">
            <a:avLst/>
          </a:prstGeom>
        </p:spPr>
      </p:pic>
      <p:pic>
        <p:nvPicPr>
          <p:cNvPr id="254" name="Line Line" descr="Line Line"/>
          <p:cNvPicPr>
            <a:picLocks noChangeAspect="0"/>
          </p:cNvPicPr>
          <p:nvPr/>
        </p:nvPicPr>
        <p:blipFill>
          <a:blip r:embed="rId24">
            <a:extLst/>
          </a:blip>
          <a:stretch>
            <a:fillRect/>
          </a:stretch>
        </p:blipFill>
        <p:spPr>
          <a:xfrm rot="19309365">
            <a:off x="16892465" y="5452890"/>
            <a:ext cx="2451577" cy="139701"/>
          </a:xfrm>
          <a:prstGeom prst="rect">
            <a:avLst/>
          </a:prstGeom>
        </p:spPr>
      </p:pic>
      <p:pic>
        <p:nvPicPr>
          <p:cNvPr id="256" name="Line Line" descr="Line Line"/>
          <p:cNvPicPr>
            <a:picLocks noChangeAspect="0"/>
          </p:cNvPicPr>
          <p:nvPr/>
        </p:nvPicPr>
        <p:blipFill>
          <a:blip r:embed="rId25">
            <a:extLst/>
          </a:blip>
          <a:stretch>
            <a:fillRect/>
          </a:stretch>
        </p:blipFill>
        <p:spPr>
          <a:xfrm rot="3253619">
            <a:off x="16707149" y="7583106"/>
            <a:ext cx="3040260" cy="139701"/>
          </a:xfrm>
          <a:prstGeom prst="rect">
            <a:avLst/>
          </a:prstGeom>
        </p:spPr>
      </p:pic>
      <p:pic>
        <p:nvPicPr>
          <p:cNvPr id="258" name="Line Line" descr="Line Line"/>
          <p:cNvPicPr>
            <a:picLocks noChangeAspect="0"/>
          </p:cNvPicPr>
          <p:nvPr/>
        </p:nvPicPr>
        <p:blipFill>
          <a:blip r:embed="rId26">
            <a:extLst/>
          </a:blip>
          <a:stretch>
            <a:fillRect/>
          </a:stretch>
        </p:blipFill>
        <p:spPr>
          <a:xfrm rot="21600000">
            <a:off x="16157032" y="10404312"/>
            <a:ext cx="2282826" cy="139701"/>
          </a:xfrm>
          <a:prstGeom prst="rect">
            <a:avLst/>
          </a:prstGeom>
        </p:spPr>
      </p:pic>
      <p:pic>
        <p:nvPicPr>
          <p:cNvPr id="260" name="Line Line" descr="Line Line"/>
          <p:cNvPicPr>
            <a:picLocks noChangeAspect="0"/>
          </p:cNvPicPr>
          <p:nvPr/>
        </p:nvPicPr>
        <p:blipFill>
          <a:blip r:embed="rId27">
            <a:extLst/>
          </a:blip>
          <a:stretch>
            <a:fillRect/>
          </a:stretch>
        </p:blipFill>
        <p:spPr>
          <a:xfrm rot="19811541">
            <a:off x="4093790" y="7205205"/>
            <a:ext cx="1489111" cy="139701"/>
          </a:xfrm>
          <a:prstGeom prst="rect">
            <a:avLst/>
          </a:prstGeom>
        </p:spPr>
      </p:pic>
      <p:pic>
        <p:nvPicPr>
          <p:cNvPr id="262" name="Line Line" descr="Line Line"/>
          <p:cNvPicPr>
            <a:picLocks noChangeAspect="0"/>
          </p:cNvPicPr>
          <p:nvPr/>
        </p:nvPicPr>
        <p:blipFill>
          <a:blip r:embed="rId28">
            <a:extLst/>
          </a:blip>
          <a:stretch>
            <a:fillRect/>
          </a:stretch>
        </p:blipFill>
        <p:spPr>
          <a:xfrm rot="14226193">
            <a:off x="4535673" y="3757351"/>
            <a:ext cx="2096519" cy="139701"/>
          </a:xfrm>
          <a:prstGeom prst="rect">
            <a:avLst/>
          </a:prstGeom>
        </p:spPr>
      </p:pic>
      <p:pic>
        <p:nvPicPr>
          <p:cNvPr id="264" name="Line Line" descr="Line Line"/>
          <p:cNvPicPr>
            <a:picLocks noChangeAspect="0"/>
          </p:cNvPicPr>
          <p:nvPr/>
        </p:nvPicPr>
        <p:blipFill>
          <a:blip r:embed="rId29">
            <a:extLst/>
          </a:blip>
          <a:stretch>
            <a:fillRect/>
          </a:stretch>
        </p:blipFill>
        <p:spPr>
          <a:xfrm rot="17326778">
            <a:off x="5818337" y="3562639"/>
            <a:ext cx="2406277" cy="139701"/>
          </a:xfrm>
          <a:prstGeom prst="rect">
            <a:avLst/>
          </a:prstGeom>
        </p:spPr>
      </p:pic>
      <p:pic>
        <p:nvPicPr>
          <p:cNvPr id="266" name="Line Line" descr="Line Line"/>
          <p:cNvPicPr>
            <a:picLocks noChangeAspect="0"/>
          </p:cNvPicPr>
          <p:nvPr/>
        </p:nvPicPr>
        <p:blipFill>
          <a:blip r:embed="rId30">
            <a:extLst/>
          </a:blip>
          <a:stretch>
            <a:fillRect/>
          </a:stretch>
        </p:blipFill>
        <p:spPr>
          <a:xfrm rot="15397434">
            <a:off x="5495382" y="9350452"/>
            <a:ext cx="2546081" cy="139701"/>
          </a:xfrm>
          <a:prstGeom prst="rect">
            <a:avLst/>
          </a:prstGeom>
        </p:spPr>
      </p:pic>
      <p:sp>
        <p:nvSpPr>
          <p:cNvPr id="268" name="A socioeconomic network of diverse people"/>
          <p:cNvSpPr txBox="1"/>
          <p:nvPr/>
        </p:nvSpPr>
        <p:spPr>
          <a:xfrm>
            <a:off x="16284406" y="13112440"/>
            <a:ext cx="7678294"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A socioeconomic network of diverse people </a:t>
            </a:r>
          </a:p>
        </p:txBody>
      </p:sp>
      <p:sp>
        <p:nvSpPr>
          <p:cNvPr id="269"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473" name="hk10-2.jpeg" descr="hk10-2.jpeg"/>
          <p:cNvPicPr>
            <a:picLocks noChangeAspect="1"/>
          </p:cNvPicPr>
          <p:nvPr/>
        </p:nvPicPr>
        <p:blipFill>
          <a:blip r:embed="rId2">
            <a:extLst/>
          </a:blip>
          <a:stretch>
            <a:fillRect/>
          </a:stretch>
        </p:blipFill>
        <p:spPr>
          <a:xfrm>
            <a:off x="2309130" y="256243"/>
            <a:ext cx="19765740" cy="13203514"/>
          </a:xfrm>
          <a:prstGeom prst="rect">
            <a:avLst/>
          </a:prstGeom>
          <a:ln w="12700">
            <a:miter lim="400000"/>
          </a:ln>
        </p:spPr>
      </p:pic>
      <p:sp>
        <p:nvSpPr>
          <p:cNvPr id="474" name="Hong Kong…"/>
          <p:cNvSpPr txBox="1"/>
          <p:nvPr/>
        </p:nvSpPr>
        <p:spPr>
          <a:xfrm>
            <a:off x="18385249" y="12556331"/>
            <a:ext cx="2809622" cy="10572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000">
                <a:solidFill>
                  <a:srgbClr val="FFFFFF"/>
                </a:solidFill>
                <a:latin typeface="Helvetica Light"/>
                <a:ea typeface="Helvetica Light"/>
                <a:cs typeface="Helvetica Light"/>
                <a:sym typeface="Helvetica Light"/>
              </a:defRPr>
            </a:pPr>
            <a:r>
              <a:t>Hong Kong</a:t>
            </a:r>
          </a:p>
          <a:p>
            <a:pPr algn="l" defTabSz="821531">
              <a:defRPr sz="3000">
                <a:solidFill>
                  <a:srgbClr val="FFFFFF"/>
                </a:solidFill>
                <a:latin typeface="Helvetica Light"/>
                <a:ea typeface="Helvetica Light"/>
                <a:cs typeface="Helvetica Light"/>
                <a:sym typeface="Helvetica Light"/>
              </a:defRPr>
            </a:pPr>
            <a:r>
              <a:t>credit:Guardian</a:t>
            </a:r>
          </a:p>
        </p:txBody>
      </p:sp>
      <p:sp>
        <p:nvSpPr>
          <p:cNvPr id="475" name="why?"/>
          <p:cNvSpPr txBox="1"/>
          <p:nvPr/>
        </p:nvSpPr>
        <p:spPr>
          <a:xfrm>
            <a:off x="2300658" y="112059"/>
            <a:ext cx="1709548" cy="8701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pPr/>
            <a:r>
              <a:t>why?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7" name="Shanghai-city-of-Changes.jpg" descr="Shanghai-city-of-Changes.jpg"/>
          <p:cNvPicPr>
            <a:picLocks noChangeAspect="1"/>
          </p:cNvPicPr>
          <p:nvPr/>
        </p:nvPicPr>
        <p:blipFill>
          <a:blip r:embed="rId3">
            <a:extLst/>
          </a:blip>
          <a:stretch>
            <a:fillRect/>
          </a:stretch>
        </p:blipFill>
        <p:spPr>
          <a:xfrm>
            <a:off x="3006318" y="1119625"/>
            <a:ext cx="18371364" cy="11476750"/>
          </a:xfrm>
          <a:prstGeom prst="rect">
            <a:avLst/>
          </a:prstGeom>
          <a:ln w="12700">
            <a:miter lim="400000"/>
          </a:ln>
        </p:spPr>
      </p:pic>
      <p:sp>
        <p:nvSpPr>
          <p:cNvPr id="478" name="credit: telegraph"/>
          <p:cNvSpPr txBox="1"/>
          <p:nvPr/>
        </p:nvSpPr>
        <p:spPr>
          <a:xfrm>
            <a:off x="20013606" y="12752144"/>
            <a:ext cx="233294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telegraph</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2" name="City_Height_Lidar.jpeg" descr="City_Height_Lidar.jpeg"/>
          <p:cNvPicPr>
            <a:picLocks noChangeAspect="1"/>
          </p:cNvPicPr>
          <p:nvPr/>
        </p:nvPicPr>
        <p:blipFill>
          <a:blip r:embed="rId2">
            <a:extLst/>
          </a:blip>
          <a:stretch>
            <a:fillRect/>
          </a:stretch>
        </p:blipFill>
        <p:spPr>
          <a:xfrm>
            <a:off x="3048000" y="39556"/>
            <a:ext cx="18288000" cy="12184362"/>
          </a:xfrm>
          <a:prstGeom prst="rect">
            <a:avLst/>
          </a:prstGeom>
          <a:ln w="12700">
            <a:miter lim="400000"/>
          </a:ln>
        </p:spPr>
      </p:pic>
      <p:sp>
        <p:nvSpPr>
          <p:cNvPr id="483" name="Schlaepfer,  Lee, Bettencourt (2016)…"/>
          <p:cNvSpPr txBox="1"/>
          <p:nvPr/>
        </p:nvSpPr>
        <p:spPr>
          <a:xfrm>
            <a:off x="573528" y="12745080"/>
            <a:ext cx="7714334" cy="668798"/>
          </a:xfrm>
          <a:prstGeom prst="rect">
            <a:avLst/>
          </a:prstGeom>
          <a:solidFill>
            <a:srgbClr val="A6AAA8"/>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642937">
              <a:defRPr b="1" sz="1800">
                <a:solidFill>
                  <a:srgbClr val="FFFFFF"/>
                </a:solidFill>
                <a:latin typeface="Arial"/>
                <a:ea typeface="Arial"/>
                <a:cs typeface="Arial"/>
                <a:sym typeface="Arial"/>
              </a:defRPr>
            </a:pPr>
            <a:r>
              <a:t>Schlaepfer,  Lee, Bettencourt (2016) </a:t>
            </a:r>
          </a:p>
          <a:p>
            <a:pPr algn="l" defTabSz="642937">
              <a:defRPr b="1" sz="1800">
                <a:solidFill>
                  <a:srgbClr val="FFFFFF"/>
                </a:solidFill>
                <a:latin typeface="Arial"/>
                <a:ea typeface="Arial"/>
                <a:cs typeface="Arial"/>
                <a:sym typeface="Arial"/>
              </a:defRPr>
            </a:pPr>
            <a:r>
              <a:t>Urban Skylines: building heights and shapes as measures of city size</a:t>
            </a:r>
          </a:p>
        </p:txBody>
      </p:sp>
      <p:sp>
        <p:nvSpPr>
          <p:cNvPr id="484" name="data from LiDAR"/>
          <p:cNvSpPr txBox="1"/>
          <p:nvPr/>
        </p:nvSpPr>
        <p:spPr>
          <a:xfrm>
            <a:off x="18839024" y="12289606"/>
            <a:ext cx="3305735"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FFFFFF"/>
                </a:solidFill>
              </a:defRPr>
            </a:lvl1pPr>
          </a:lstStyle>
          <a:p>
            <a:pPr/>
            <a:r>
              <a:t>data from LiDAR</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6" name="Screen Shot 2019-12-16 at 12.08.29 AM.jpg" descr="Screen Shot 2019-12-16 at 12.08.29 AM.jpg"/>
          <p:cNvPicPr>
            <a:picLocks noChangeAspect="1"/>
          </p:cNvPicPr>
          <p:nvPr/>
        </p:nvPicPr>
        <p:blipFill>
          <a:blip r:embed="rId2">
            <a:extLst/>
          </a:blip>
          <a:stretch>
            <a:fillRect/>
          </a:stretch>
        </p:blipFill>
        <p:spPr>
          <a:xfrm>
            <a:off x="6335598" y="-54296"/>
            <a:ext cx="11712804" cy="13824592"/>
          </a:xfrm>
          <a:prstGeom prst="rect">
            <a:avLst/>
          </a:prstGeom>
          <a:ln w="12700">
            <a:miter lim="400000"/>
          </a:ln>
        </p:spPr>
      </p:pic>
      <p:sp>
        <p:nvSpPr>
          <p:cNvPr id="487" name="Rectangle"/>
          <p:cNvSpPr/>
          <p:nvPr/>
        </p:nvSpPr>
        <p:spPr>
          <a:xfrm>
            <a:off x="8757928" y="5209022"/>
            <a:ext cx="581645" cy="32738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8" name="Rectangle"/>
          <p:cNvSpPr/>
          <p:nvPr/>
        </p:nvSpPr>
        <p:spPr>
          <a:xfrm>
            <a:off x="12776287" y="5209022"/>
            <a:ext cx="581645" cy="32738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9" name="Rectangle"/>
          <p:cNvSpPr/>
          <p:nvPr/>
        </p:nvSpPr>
        <p:spPr>
          <a:xfrm>
            <a:off x="12776287" y="8727320"/>
            <a:ext cx="581645" cy="32738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90" name="Rectangle"/>
          <p:cNvSpPr/>
          <p:nvPr/>
        </p:nvSpPr>
        <p:spPr>
          <a:xfrm>
            <a:off x="8757928" y="8727320"/>
            <a:ext cx="581645" cy="32738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Characterizing (building) shapes"/>
          <p:cNvSpPr txBox="1"/>
          <p:nvPr/>
        </p:nvSpPr>
        <p:spPr>
          <a:xfrm>
            <a:off x="1359542" y="1532535"/>
            <a:ext cx="8115377" cy="7214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100"/>
            </a:lvl1pPr>
          </a:lstStyle>
          <a:p>
            <a:pPr/>
            <a:r>
              <a:t>Characterizing (building) shapes</a:t>
            </a:r>
          </a:p>
        </p:txBody>
      </p:sp>
      <p:sp>
        <p:nvSpPr>
          <p:cNvPr id="493" name="Cube"/>
          <p:cNvSpPr/>
          <p:nvPr/>
        </p:nvSpPr>
        <p:spPr>
          <a:xfrm>
            <a:off x="4523651" y="4412946"/>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201" y="0"/>
                </a:moveTo>
                <a:cubicBezTo>
                  <a:pt x="7108" y="0"/>
                  <a:pt x="7018" y="37"/>
                  <a:pt x="6952" y="103"/>
                </a:cubicBezTo>
                <a:lnTo>
                  <a:pt x="103" y="6951"/>
                </a:lnTo>
                <a:cubicBezTo>
                  <a:pt x="65" y="6989"/>
                  <a:pt x="91" y="7054"/>
                  <a:pt x="145" y="7054"/>
                </a:cubicBezTo>
                <a:lnTo>
                  <a:pt x="14172" y="7054"/>
                </a:lnTo>
                <a:cubicBezTo>
                  <a:pt x="14214" y="7054"/>
                  <a:pt x="14253" y="7038"/>
                  <a:pt x="14283" y="7008"/>
                </a:cubicBezTo>
                <a:lnTo>
                  <a:pt x="21210" y="81"/>
                </a:lnTo>
                <a:cubicBezTo>
                  <a:pt x="21240" y="51"/>
                  <a:pt x="21219" y="0"/>
                  <a:pt x="21176" y="0"/>
                </a:cubicBezTo>
                <a:lnTo>
                  <a:pt x="7201" y="0"/>
                </a:lnTo>
                <a:close/>
                <a:moveTo>
                  <a:pt x="21571" y="380"/>
                </a:moveTo>
                <a:cubicBezTo>
                  <a:pt x="21555" y="373"/>
                  <a:pt x="21534" y="375"/>
                  <a:pt x="21519" y="390"/>
                </a:cubicBezTo>
                <a:lnTo>
                  <a:pt x="14597" y="7312"/>
                </a:lnTo>
                <a:cubicBezTo>
                  <a:pt x="14564" y="7345"/>
                  <a:pt x="14546" y="7389"/>
                  <a:pt x="14546" y="7435"/>
                </a:cubicBezTo>
                <a:lnTo>
                  <a:pt x="14546" y="21490"/>
                </a:lnTo>
                <a:cubicBezTo>
                  <a:pt x="14546" y="21530"/>
                  <a:pt x="14594" y="21550"/>
                  <a:pt x="14622" y="21522"/>
                </a:cubicBezTo>
                <a:lnTo>
                  <a:pt x="21490" y="14622"/>
                </a:lnTo>
                <a:cubicBezTo>
                  <a:pt x="21561" y="14552"/>
                  <a:pt x="21600" y="14457"/>
                  <a:pt x="21600" y="14357"/>
                </a:cubicBezTo>
                <a:lnTo>
                  <a:pt x="21600" y="424"/>
                </a:lnTo>
                <a:cubicBezTo>
                  <a:pt x="21600" y="402"/>
                  <a:pt x="21588" y="387"/>
                  <a:pt x="21571" y="380"/>
                </a:cubicBezTo>
                <a:close/>
                <a:moveTo>
                  <a:pt x="78" y="7491"/>
                </a:moveTo>
                <a:cubicBezTo>
                  <a:pt x="34" y="7491"/>
                  <a:pt x="0" y="7527"/>
                  <a:pt x="0" y="7570"/>
                </a:cubicBezTo>
                <a:lnTo>
                  <a:pt x="0" y="21522"/>
                </a:lnTo>
                <a:cubicBezTo>
                  <a:pt x="0" y="21566"/>
                  <a:pt x="34" y="21600"/>
                  <a:pt x="78" y="21600"/>
                </a:cubicBezTo>
                <a:lnTo>
                  <a:pt x="14030" y="21600"/>
                </a:lnTo>
                <a:cubicBezTo>
                  <a:pt x="14073" y="21600"/>
                  <a:pt x="14109" y="21566"/>
                  <a:pt x="14109" y="21522"/>
                </a:cubicBezTo>
                <a:lnTo>
                  <a:pt x="14109" y="7570"/>
                </a:lnTo>
                <a:cubicBezTo>
                  <a:pt x="14109" y="7527"/>
                  <a:pt x="14073" y="7491"/>
                  <a:pt x="14030" y="7491"/>
                </a:cubicBezTo>
                <a:lnTo>
                  <a:pt x="78" y="7491"/>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94" name="Simplest shape:"/>
          <p:cNvSpPr txBox="1"/>
          <p:nvPr/>
        </p:nvSpPr>
        <p:spPr>
          <a:xfrm>
            <a:off x="1327151" y="3267964"/>
            <a:ext cx="3112009"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Simplest shape: </a:t>
            </a:r>
          </a:p>
        </p:txBody>
      </p:sp>
      <p:sp>
        <p:nvSpPr>
          <p:cNvPr id="495" name="Line"/>
          <p:cNvSpPr/>
          <p:nvPr/>
        </p:nvSpPr>
        <p:spPr>
          <a:xfrm>
            <a:off x="4523651" y="6093710"/>
            <a:ext cx="810036" cy="1"/>
          </a:xfrm>
          <a:prstGeom prst="line">
            <a:avLst/>
          </a:prstGeom>
          <a:ln w="25400">
            <a:solidFill>
              <a:srgbClr val="000000"/>
            </a:solidFill>
            <a:miter lim="400000"/>
          </a:ln>
        </p:spPr>
        <p:txBody>
          <a:bodyPr lIns="50800" tIns="50800" rIns="50800" bIns="50800" anchor="ctr"/>
          <a:lstStyle/>
          <a:p>
            <a:pPr/>
          </a:p>
        </p:txBody>
      </p:sp>
      <p:sp>
        <p:nvSpPr>
          <p:cNvPr id="496" name="Equation"/>
          <p:cNvSpPr txBox="1"/>
          <p:nvPr/>
        </p:nvSpPr>
        <p:spPr>
          <a:xfrm>
            <a:off x="4746385" y="6304930"/>
            <a:ext cx="364568" cy="68105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700" i="1">
                          <a:solidFill>
                            <a:srgbClr val="5E5E5E"/>
                          </a:solidFill>
                          <a:latin typeface="Cambria Math" panose="02040503050406030204" pitchFamily="18" charset="0"/>
                        </a:rPr>
                        <m:t>l</m:t>
                      </m:r>
                    </m:e>
                    <m:sub>
                      <m:r>
                        <a:rPr xmlns:a="http://schemas.openxmlformats.org/drawingml/2006/main" sz="5700" i="1">
                          <a:solidFill>
                            <a:srgbClr val="5E5E5E"/>
                          </a:solidFill>
                          <a:latin typeface="Cambria Math" panose="02040503050406030204" pitchFamily="18" charset="0"/>
                        </a:rPr>
                        <m:t>c</m:t>
                      </m:r>
                    </m:sub>
                  </m:sSub>
                </m:oMath>
              </m:oMathPara>
            </a14:m>
            <a:endParaRPr sz="5700">
              <a:solidFill>
                <a:srgbClr val="5E5E5E"/>
              </a:solidFill>
            </a:endParaRPr>
          </a:p>
        </p:txBody>
      </p:sp>
      <p:sp>
        <p:nvSpPr>
          <p:cNvPr id="497" name="Equation"/>
          <p:cNvSpPr txBox="1"/>
          <p:nvPr/>
        </p:nvSpPr>
        <p:spPr>
          <a:xfrm>
            <a:off x="1613575" y="4340043"/>
            <a:ext cx="1456946" cy="59088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V</m:t>
                      </m:r>
                    </m:e>
                    <m:sub>
                      <m:r>
                        <a:rPr xmlns:a="http://schemas.openxmlformats.org/drawingml/2006/main" sz="4200" i="1">
                          <a:solidFill>
                            <a:srgbClr val="5E5E5E"/>
                          </a:solidFill>
                          <a:latin typeface="Cambria Math" panose="02040503050406030204" pitchFamily="18" charset="0"/>
                        </a:rPr>
                        <m:t>b</m:t>
                      </m:r>
                    </m:sub>
                  </m:sSub>
                  <m:r>
                    <a:rPr xmlns:a="http://schemas.openxmlformats.org/drawingml/2006/main" sz="4200" i="1">
                      <a:solidFill>
                        <a:srgbClr val="5E5E5E"/>
                      </a:solidFill>
                      <a:latin typeface="Cambria Math" panose="02040503050406030204" pitchFamily="18" charset="0"/>
                    </a:rPr>
                    <m:t>=</m:t>
                  </m:r>
                  <m:sSubSup>
                    <m:e>
                      <m:r>
                        <a:rPr xmlns:a="http://schemas.openxmlformats.org/drawingml/2006/main" sz="4200" i="1">
                          <a:solidFill>
                            <a:srgbClr val="5E5E5E"/>
                          </a:solidFill>
                          <a:latin typeface="Cambria Math" panose="02040503050406030204" pitchFamily="18" charset="0"/>
                        </a:rPr>
                        <m:t>l</m:t>
                      </m:r>
                    </m:e>
                    <m:sub>
                      <m:r>
                        <a:rPr xmlns:a="http://schemas.openxmlformats.org/drawingml/2006/main" sz="4200" i="1">
                          <a:solidFill>
                            <a:srgbClr val="5E5E5E"/>
                          </a:solidFill>
                          <a:latin typeface="Cambria Math" panose="02040503050406030204" pitchFamily="18" charset="0"/>
                        </a:rPr>
                        <m:t>c</m:t>
                      </m:r>
                    </m:sub>
                    <m:sup>
                      <m:r>
                        <a:rPr xmlns:a="http://schemas.openxmlformats.org/drawingml/2006/main" sz="4200" i="1">
                          <a:solidFill>
                            <a:srgbClr val="5E5E5E"/>
                          </a:solidFill>
                          <a:latin typeface="Cambria Math" panose="02040503050406030204" pitchFamily="18" charset="0"/>
                        </a:rPr>
                        <m:t>3</m:t>
                      </m:r>
                    </m:sup>
                  </m:sSubSup>
                </m:oMath>
              </m:oMathPara>
            </a14:m>
            <a:endParaRPr sz="4200">
              <a:solidFill>
                <a:srgbClr val="5E5E5E"/>
              </a:solidFill>
            </a:endParaRPr>
          </a:p>
        </p:txBody>
      </p:sp>
      <p:sp>
        <p:nvSpPr>
          <p:cNvPr id="498" name="Equation"/>
          <p:cNvSpPr txBox="1"/>
          <p:nvPr/>
        </p:nvSpPr>
        <p:spPr>
          <a:xfrm>
            <a:off x="1648530" y="5448717"/>
            <a:ext cx="1749046" cy="62975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l</m:t>
                      </m:r>
                    </m:e>
                    <m:sub>
                      <m:r>
                        <a:rPr xmlns:a="http://schemas.openxmlformats.org/drawingml/2006/main" sz="4200" i="1">
                          <a:solidFill>
                            <a:srgbClr val="5E5E5E"/>
                          </a:solidFill>
                          <a:latin typeface="Cambria Math" panose="02040503050406030204" pitchFamily="18" charset="0"/>
                        </a:rPr>
                        <m:t>c</m:t>
                      </m:r>
                    </m:sub>
                  </m:sSub>
                  <m:r>
                    <a:rPr xmlns:a="http://schemas.openxmlformats.org/drawingml/2006/main" sz="4200" i="1">
                      <a:solidFill>
                        <a:srgbClr val="5E5E5E"/>
                      </a:solidFill>
                      <a:latin typeface="Cambria Math" panose="02040503050406030204" pitchFamily="18" charset="0"/>
                    </a:rPr>
                    <m:t>=</m:t>
                  </m:r>
                  <m:sSubSup>
                    <m:e>
                      <m:r>
                        <a:rPr xmlns:a="http://schemas.openxmlformats.org/drawingml/2006/main" sz="4200" i="1">
                          <a:solidFill>
                            <a:srgbClr val="5E5E5E"/>
                          </a:solidFill>
                          <a:latin typeface="Cambria Math" panose="02040503050406030204" pitchFamily="18" charset="0"/>
                        </a:rPr>
                        <m:t>V</m:t>
                      </m:r>
                    </m:e>
                    <m:sub>
                      <m:r>
                        <a:rPr xmlns:a="http://schemas.openxmlformats.org/drawingml/2006/main" sz="4200" i="1">
                          <a:solidFill>
                            <a:srgbClr val="5E5E5E"/>
                          </a:solidFill>
                          <a:latin typeface="Cambria Math" panose="02040503050406030204" pitchFamily="18" charset="0"/>
                        </a:rPr>
                        <m:t>b</m:t>
                      </m:r>
                    </m:sub>
                    <m:sup>
                      <m:f>
                        <m:fPr>
                          <m:ctrlPr>
                            <a:rPr xmlns:a="http://schemas.openxmlformats.org/drawingml/2006/main" sz="4200" i="1">
                              <a:solidFill>
                                <a:srgbClr val="5E5E5E"/>
                              </a:solidFill>
                              <a:latin typeface="Cambria Math" panose="02040503050406030204" pitchFamily="18" charset="0"/>
                            </a:rPr>
                          </m:ctrlPr>
                          <m:type m:val="lin"/>
                        </m:fPr>
                        <m:num>
                          <m:r>
                            <a:rPr xmlns:a="http://schemas.openxmlformats.org/drawingml/2006/main" sz="4200" i="1">
                              <a:solidFill>
                                <a:srgbClr val="5E5E5E"/>
                              </a:solidFill>
                              <a:latin typeface="Cambria Math" panose="02040503050406030204" pitchFamily="18" charset="0"/>
                            </a:rPr>
                            <m:t>1</m:t>
                          </m:r>
                        </m:num>
                        <m:den>
                          <m:r>
                            <a:rPr xmlns:a="http://schemas.openxmlformats.org/drawingml/2006/main" sz="4200" i="1">
                              <a:solidFill>
                                <a:srgbClr val="5E5E5E"/>
                              </a:solidFill>
                              <a:latin typeface="Cambria Math" panose="02040503050406030204" pitchFamily="18" charset="0"/>
                            </a:rPr>
                            <m:t>3</m:t>
                          </m:r>
                        </m:den>
                      </m:f>
                    </m:sup>
                  </m:sSubSup>
                </m:oMath>
              </m:oMathPara>
            </a14:m>
            <a:endParaRPr sz="4200">
              <a:solidFill>
                <a:srgbClr val="5E5E5E"/>
              </a:solidFill>
            </a:endParaRPr>
          </a:p>
        </p:txBody>
      </p:sp>
      <p:sp>
        <p:nvSpPr>
          <p:cNvPr id="499" name="Equation"/>
          <p:cNvSpPr txBox="1"/>
          <p:nvPr/>
        </p:nvSpPr>
        <p:spPr>
          <a:xfrm>
            <a:off x="1438211" y="6562557"/>
            <a:ext cx="1807673" cy="59088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A</m:t>
                      </m:r>
                    </m:e>
                    <m:sub>
                      <m:r>
                        <a:rPr xmlns:a="http://schemas.openxmlformats.org/drawingml/2006/main" sz="4200" i="1">
                          <a:solidFill>
                            <a:srgbClr val="5E5E5E"/>
                          </a:solidFill>
                          <a:latin typeface="Cambria Math" panose="02040503050406030204" pitchFamily="18" charset="0"/>
                        </a:rPr>
                        <m:t>b</m:t>
                      </m:r>
                    </m:sub>
                  </m:sSub>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6</m:t>
                  </m:r>
                  <m:sSubSup>
                    <m:e>
                      <m:r>
                        <a:rPr xmlns:a="http://schemas.openxmlformats.org/drawingml/2006/main" sz="4200" i="1">
                          <a:solidFill>
                            <a:srgbClr val="5E5E5E"/>
                          </a:solidFill>
                          <a:latin typeface="Cambria Math" panose="02040503050406030204" pitchFamily="18" charset="0"/>
                        </a:rPr>
                        <m:t>l</m:t>
                      </m:r>
                    </m:e>
                    <m:sub>
                      <m:r>
                        <a:rPr xmlns:a="http://schemas.openxmlformats.org/drawingml/2006/main" sz="4200" i="1">
                          <a:solidFill>
                            <a:srgbClr val="5E5E5E"/>
                          </a:solidFill>
                          <a:latin typeface="Cambria Math" panose="02040503050406030204" pitchFamily="18" charset="0"/>
                        </a:rPr>
                        <m:t>c</m:t>
                      </m:r>
                    </m:sub>
                    <m:sup>
                      <m:r>
                        <a:rPr xmlns:a="http://schemas.openxmlformats.org/drawingml/2006/main" sz="4200" i="1">
                          <a:solidFill>
                            <a:srgbClr val="5E5E5E"/>
                          </a:solidFill>
                          <a:latin typeface="Cambria Math" panose="02040503050406030204" pitchFamily="18" charset="0"/>
                        </a:rPr>
                        <m:t>2</m:t>
                      </m:r>
                    </m:sup>
                  </m:sSubSup>
                </m:oMath>
              </m:oMathPara>
            </a14:m>
            <a:endParaRPr sz="4200">
              <a:solidFill>
                <a:srgbClr val="5E5E5E"/>
              </a:solidFill>
            </a:endParaRPr>
          </a:p>
        </p:txBody>
      </p:sp>
      <p:sp>
        <p:nvSpPr>
          <p:cNvPr id="500" name="Equation"/>
          <p:cNvSpPr txBox="1"/>
          <p:nvPr/>
        </p:nvSpPr>
        <p:spPr>
          <a:xfrm>
            <a:off x="1438212" y="7704932"/>
            <a:ext cx="2250215" cy="50501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a</m:t>
                      </m:r>
                    </m:e>
                    <m:sub>
                      <m:f>
                        <m:fPr>
                          <m:ctrlPr>
                            <a:rPr xmlns:a="http://schemas.openxmlformats.org/drawingml/2006/main" sz="4200" i="1">
                              <a:solidFill>
                                <a:srgbClr val="5E5E5E"/>
                              </a:solidFill>
                              <a:latin typeface="Cambria Math" panose="02040503050406030204" pitchFamily="18" charset="0"/>
                            </a:rPr>
                          </m:ctrlPr>
                          <m:type m:val="lin"/>
                        </m:fPr>
                        <m:num>
                          <m:r>
                            <a:rPr xmlns:a="http://schemas.openxmlformats.org/drawingml/2006/main" sz="4200" i="1">
                              <a:solidFill>
                                <a:srgbClr val="5E5E5E"/>
                              </a:solidFill>
                              <a:latin typeface="Cambria Math" panose="02040503050406030204" pitchFamily="18" charset="0"/>
                            </a:rPr>
                            <m:t>A</m:t>
                          </m:r>
                        </m:num>
                        <m:den>
                          <m:r>
                            <a:rPr xmlns:a="http://schemas.openxmlformats.org/drawingml/2006/main" sz="4200" i="1">
                              <a:solidFill>
                                <a:srgbClr val="5E5E5E"/>
                              </a:solidFill>
                              <a:latin typeface="Cambria Math" panose="02040503050406030204" pitchFamily="18" charset="0"/>
                            </a:rPr>
                            <m:t>V</m:t>
                          </m:r>
                        </m:den>
                      </m:f>
                    </m:sub>
                  </m:sSub>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6</m:t>
                  </m:r>
                  <m:r>
                    <a:rPr xmlns:a="http://schemas.openxmlformats.org/drawingml/2006/main" sz="4200" i="1">
                      <a:solidFill>
                        <a:srgbClr val="5E5E5E"/>
                      </a:solidFill>
                      <a:latin typeface="Cambria Math" panose="02040503050406030204" pitchFamily="18" charset="0"/>
                    </a:rPr>
                    <m:t>/</m:t>
                  </m:r>
                  <m:sSub>
                    <m:e>
                      <m:r>
                        <a:rPr xmlns:a="http://schemas.openxmlformats.org/drawingml/2006/main" sz="4200" i="1">
                          <a:solidFill>
                            <a:srgbClr val="5E5E5E"/>
                          </a:solidFill>
                          <a:latin typeface="Cambria Math" panose="02040503050406030204" pitchFamily="18" charset="0"/>
                        </a:rPr>
                        <m:t>l</m:t>
                      </m:r>
                    </m:e>
                    <m:sub>
                      <m:r>
                        <a:rPr xmlns:a="http://schemas.openxmlformats.org/drawingml/2006/main" sz="4200" i="1">
                          <a:solidFill>
                            <a:srgbClr val="5E5E5E"/>
                          </a:solidFill>
                          <a:latin typeface="Cambria Math" panose="02040503050406030204" pitchFamily="18" charset="0"/>
                        </a:rPr>
                        <m:t>c</m:t>
                      </m:r>
                    </m:sub>
                  </m:sSub>
                </m:oMath>
              </m:oMathPara>
            </a14:m>
            <a:endParaRPr sz="4200">
              <a:solidFill>
                <a:srgbClr val="5E5E5E"/>
              </a:solidFill>
            </a:endParaRPr>
          </a:p>
        </p:txBody>
      </p:sp>
      <p:sp>
        <p:nvSpPr>
          <p:cNvPr id="501" name="More general shape:"/>
          <p:cNvSpPr txBox="1"/>
          <p:nvPr/>
        </p:nvSpPr>
        <p:spPr>
          <a:xfrm>
            <a:off x="10738912" y="3267964"/>
            <a:ext cx="3832480"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More general shape:</a:t>
            </a:r>
          </a:p>
        </p:txBody>
      </p:sp>
      <p:sp>
        <p:nvSpPr>
          <p:cNvPr id="502" name="cube"/>
          <p:cNvSpPr txBox="1"/>
          <p:nvPr/>
        </p:nvSpPr>
        <p:spPr>
          <a:xfrm>
            <a:off x="5952179" y="5863027"/>
            <a:ext cx="79187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cube</a:t>
            </a:r>
          </a:p>
        </p:txBody>
      </p:sp>
      <p:sp>
        <p:nvSpPr>
          <p:cNvPr id="503" name="Cuboid: with height   and footprint"/>
          <p:cNvSpPr txBox="1"/>
          <p:nvPr/>
        </p:nvSpPr>
        <p:spPr>
          <a:xfrm>
            <a:off x="10870857" y="4588423"/>
            <a:ext cx="5326013" cy="5753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hueOff val="-82419"/>
                    <a:satOff val="-9513"/>
                    <a:lumOff val="-16343"/>
                  </a:schemeClr>
                </a:solidFill>
              </a:defRPr>
            </a:pPr>
            <a:r>
              <a:t>Cuboid: </a:t>
            </a:r>
            <a:r>
              <a:rPr>
                <a:solidFill>
                  <a:srgbClr val="000000"/>
                </a:solidFill>
              </a:rPr>
              <a:t>with height </a:t>
            </a:r>
            <a14:m>
              <m:oMath>
                <m:sSub>
                  <m:e>
                    <m:r>
                      <a:rPr xmlns:a="http://schemas.openxmlformats.org/drawingml/2006/main" sz="2850" i="1">
                        <a:solidFill>
                          <a:srgbClr val="000000"/>
                        </a:solidFill>
                        <a:latin typeface="Cambria Math" panose="02040503050406030204" pitchFamily="18" charset="0"/>
                      </a:rPr>
                      <m:t>h</m:t>
                    </m:r>
                  </m:e>
                  <m:sub>
                    <m:r>
                      <a:rPr xmlns:a="http://schemas.openxmlformats.org/drawingml/2006/main" sz="2850" i="1">
                        <a:solidFill>
                          <a:srgbClr val="000000"/>
                        </a:solidFill>
                        <a:latin typeface="Cambria Math" panose="02040503050406030204" pitchFamily="18" charset="0"/>
                      </a:rPr>
                      <m:t>b</m:t>
                    </m:r>
                  </m:sub>
                </m:sSub>
              </m:oMath>
            </a14:m>
            <a:r>
              <a:rPr>
                <a:solidFill>
                  <a:srgbClr val="000000"/>
                </a:solidFill>
              </a:rPr>
              <a:t> and footprint </a:t>
            </a:r>
            <a14:m>
              <m:oMath>
                <m:sSubSup>
                  <m:e>
                    <m:r>
                      <a:rPr xmlns:a="http://schemas.openxmlformats.org/drawingml/2006/main" sz="2850" i="1">
                        <a:solidFill>
                          <a:srgbClr val="000000"/>
                        </a:solidFill>
                        <a:latin typeface="Cambria Math" panose="02040503050406030204" pitchFamily="18" charset="0"/>
                      </a:rPr>
                      <m:t>l</m:t>
                    </m:r>
                  </m:e>
                  <m:sub>
                    <m:r>
                      <a:rPr xmlns:a="http://schemas.openxmlformats.org/drawingml/2006/main" sz="2850" i="1">
                        <a:solidFill>
                          <a:srgbClr val="000000"/>
                        </a:solidFill>
                        <a:latin typeface="Cambria Math" panose="02040503050406030204" pitchFamily="18" charset="0"/>
                      </a:rPr>
                      <m:t>b</m:t>
                    </m:r>
                  </m:sub>
                  <m:sup>
                    <m:r>
                      <a:rPr xmlns:a="http://schemas.openxmlformats.org/drawingml/2006/main" sz="2850" i="1">
                        <a:solidFill>
                          <a:srgbClr val="000000"/>
                        </a:solidFill>
                        <a:latin typeface="Cambria Math" panose="02040503050406030204" pitchFamily="18" charset="0"/>
                      </a:rPr>
                      <m:t>2</m:t>
                    </m:r>
                  </m:sup>
                </m:sSubSup>
              </m:oMath>
            </a14:m>
            <a:endParaRPr>
              <a:solidFill>
                <a:srgbClr val="000000"/>
              </a:solidFill>
            </a:endParaRPr>
          </a:p>
        </p:txBody>
      </p:sp>
      <p:sp>
        <p:nvSpPr>
          <p:cNvPr id="504" name="Equation"/>
          <p:cNvSpPr txBox="1"/>
          <p:nvPr/>
        </p:nvSpPr>
        <p:spPr>
          <a:xfrm>
            <a:off x="10920129" y="5468151"/>
            <a:ext cx="1910168" cy="59088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V</m:t>
                      </m:r>
                    </m:e>
                    <m:sub>
                      <m:r>
                        <a:rPr xmlns:a="http://schemas.openxmlformats.org/drawingml/2006/main" sz="4200" i="1">
                          <a:solidFill>
                            <a:srgbClr val="5E5E5E"/>
                          </a:solidFill>
                          <a:latin typeface="Cambria Math" panose="02040503050406030204" pitchFamily="18" charset="0"/>
                        </a:rPr>
                        <m:t>b</m:t>
                      </m:r>
                    </m:sub>
                  </m:sSub>
                  <m:r>
                    <a:rPr xmlns:a="http://schemas.openxmlformats.org/drawingml/2006/main" sz="4200" i="1">
                      <a:solidFill>
                        <a:srgbClr val="5E5E5E"/>
                      </a:solidFill>
                      <a:latin typeface="Cambria Math" panose="02040503050406030204" pitchFamily="18" charset="0"/>
                    </a:rPr>
                    <m:t>=</m:t>
                  </m:r>
                  <m:sSubSup>
                    <m:e>
                      <m:r>
                        <a:rPr xmlns:a="http://schemas.openxmlformats.org/drawingml/2006/main" sz="4200" i="1">
                          <a:solidFill>
                            <a:srgbClr val="5E5E5E"/>
                          </a:solidFill>
                          <a:latin typeface="Cambria Math" panose="02040503050406030204" pitchFamily="18" charset="0"/>
                        </a:rPr>
                        <m:t>l</m:t>
                      </m:r>
                    </m:e>
                    <m:sub>
                      <m:r>
                        <a:rPr xmlns:a="http://schemas.openxmlformats.org/drawingml/2006/main" sz="4200" i="1">
                          <a:solidFill>
                            <a:srgbClr val="5E5E5E"/>
                          </a:solidFill>
                          <a:latin typeface="Cambria Math" panose="02040503050406030204" pitchFamily="18" charset="0"/>
                        </a:rPr>
                        <m:t>n</m:t>
                      </m:r>
                    </m:sub>
                    <m:sup>
                      <m:r>
                        <a:rPr xmlns:a="http://schemas.openxmlformats.org/drawingml/2006/main" sz="4200" i="1">
                          <a:solidFill>
                            <a:srgbClr val="5E5E5E"/>
                          </a:solidFill>
                          <a:latin typeface="Cambria Math" panose="02040503050406030204" pitchFamily="18" charset="0"/>
                        </a:rPr>
                        <m:t>2</m:t>
                      </m:r>
                    </m:sup>
                  </m:sSubSup>
                  <m:sSub>
                    <m:e>
                      <m:r>
                        <a:rPr xmlns:a="http://schemas.openxmlformats.org/drawingml/2006/main" sz="4200" i="1">
                          <a:solidFill>
                            <a:srgbClr val="5E5E5E"/>
                          </a:solidFill>
                          <a:latin typeface="Cambria Math" panose="02040503050406030204" pitchFamily="18" charset="0"/>
                        </a:rPr>
                        <m:t>h</m:t>
                      </m:r>
                    </m:e>
                    <m:sub>
                      <m:r>
                        <a:rPr xmlns:a="http://schemas.openxmlformats.org/drawingml/2006/main" sz="4200" i="1">
                          <a:solidFill>
                            <a:srgbClr val="5E5E5E"/>
                          </a:solidFill>
                          <a:latin typeface="Cambria Math" panose="02040503050406030204" pitchFamily="18" charset="0"/>
                        </a:rPr>
                        <m:t>b</m:t>
                      </m:r>
                    </m:sub>
                  </m:sSub>
                </m:oMath>
              </m:oMathPara>
            </a14:m>
            <a:endParaRPr sz="4200">
              <a:solidFill>
                <a:srgbClr val="5E5E5E"/>
              </a:solidFill>
            </a:endParaRPr>
          </a:p>
        </p:txBody>
      </p:sp>
      <p:sp>
        <p:nvSpPr>
          <p:cNvPr id="505" name="Equation"/>
          <p:cNvSpPr txBox="1"/>
          <p:nvPr/>
        </p:nvSpPr>
        <p:spPr>
          <a:xfrm>
            <a:off x="10971377" y="6363411"/>
            <a:ext cx="3432657" cy="62445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A</m:t>
                      </m:r>
                    </m:e>
                    <m:sub>
                      <m:r>
                        <a:rPr xmlns:a="http://schemas.openxmlformats.org/drawingml/2006/main" sz="4200" i="1">
                          <a:solidFill>
                            <a:srgbClr val="5E5E5E"/>
                          </a:solidFill>
                          <a:latin typeface="Cambria Math" panose="02040503050406030204" pitchFamily="18" charset="0"/>
                        </a:rPr>
                        <m:t>b</m:t>
                      </m:r>
                    </m:sub>
                  </m:sSub>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2</m:t>
                  </m:r>
                  <m:sSubSup>
                    <m:e>
                      <m:r>
                        <a:rPr xmlns:a="http://schemas.openxmlformats.org/drawingml/2006/main" sz="4200" i="1">
                          <a:solidFill>
                            <a:srgbClr val="5E5E5E"/>
                          </a:solidFill>
                          <a:latin typeface="Cambria Math" panose="02040503050406030204" pitchFamily="18" charset="0"/>
                        </a:rPr>
                        <m:t>l</m:t>
                      </m:r>
                    </m:e>
                    <m:sub>
                      <m:r>
                        <a:rPr xmlns:a="http://schemas.openxmlformats.org/drawingml/2006/main" sz="4200" i="1">
                          <a:solidFill>
                            <a:srgbClr val="5E5E5E"/>
                          </a:solidFill>
                          <a:latin typeface="Cambria Math" panose="02040503050406030204" pitchFamily="18" charset="0"/>
                        </a:rPr>
                        <m:t>b</m:t>
                      </m:r>
                    </m:sub>
                    <m:sup>
                      <m:r>
                        <a:rPr xmlns:a="http://schemas.openxmlformats.org/drawingml/2006/main" sz="4200" i="1">
                          <a:solidFill>
                            <a:srgbClr val="5E5E5E"/>
                          </a:solidFill>
                          <a:latin typeface="Cambria Math" panose="02040503050406030204" pitchFamily="18" charset="0"/>
                        </a:rPr>
                        <m:t>2</m:t>
                      </m:r>
                    </m:sup>
                  </m:sSubSup>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4</m:t>
                  </m:r>
                  <m:sSub>
                    <m:e>
                      <m:r>
                        <a:rPr xmlns:a="http://schemas.openxmlformats.org/drawingml/2006/main" sz="4200" i="1">
                          <a:solidFill>
                            <a:srgbClr val="5E5E5E"/>
                          </a:solidFill>
                          <a:latin typeface="Cambria Math" panose="02040503050406030204" pitchFamily="18" charset="0"/>
                        </a:rPr>
                        <m:t>h</m:t>
                      </m:r>
                    </m:e>
                    <m:sub>
                      <m:r>
                        <a:rPr xmlns:a="http://schemas.openxmlformats.org/drawingml/2006/main" sz="4200" i="1">
                          <a:solidFill>
                            <a:srgbClr val="5E5E5E"/>
                          </a:solidFill>
                          <a:latin typeface="Cambria Math" panose="02040503050406030204" pitchFamily="18" charset="0"/>
                        </a:rPr>
                        <m:t>b</m:t>
                      </m:r>
                    </m:sub>
                  </m:sSub>
                  <m:sSub>
                    <m:e>
                      <m:r>
                        <a:rPr xmlns:a="http://schemas.openxmlformats.org/drawingml/2006/main" sz="4200" i="1">
                          <a:solidFill>
                            <a:srgbClr val="5E5E5E"/>
                          </a:solidFill>
                          <a:latin typeface="Cambria Math" panose="02040503050406030204" pitchFamily="18" charset="0"/>
                        </a:rPr>
                        <m:t>l</m:t>
                      </m:r>
                    </m:e>
                    <m:sub>
                      <m:r>
                        <a:rPr xmlns:a="http://schemas.openxmlformats.org/drawingml/2006/main" sz="4200" i="1">
                          <a:solidFill>
                            <a:srgbClr val="5E5E5E"/>
                          </a:solidFill>
                          <a:latin typeface="Cambria Math" panose="02040503050406030204" pitchFamily="18" charset="0"/>
                        </a:rPr>
                        <m:t>b</m:t>
                      </m:r>
                    </m:sub>
                  </m:sSub>
                </m:oMath>
              </m:oMathPara>
            </a14:m>
            <a:endParaRPr sz="4200">
              <a:solidFill>
                <a:srgbClr val="5E5E5E"/>
              </a:solidFill>
            </a:endParaRPr>
          </a:p>
        </p:txBody>
      </p:sp>
      <p:sp>
        <p:nvSpPr>
          <p:cNvPr id="506" name="Equation"/>
          <p:cNvSpPr txBox="1"/>
          <p:nvPr/>
        </p:nvSpPr>
        <p:spPr>
          <a:xfrm>
            <a:off x="15824745" y="5273607"/>
            <a:ext cx="5589380" cy="164020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a</m:t>
                      </m:r>
                    </m:e>
                    <m:sub>
                      <m:f>
                        <m:fPr>
                          <m:ctrlPr>
                            <a:rPr xmlns:a="http://schemas.openxmlformats.org/drawingml/2006/main" sz="4200" i="1">
                              <a:solidFill>
                                <a:srgbClr val="5E5E5E"/>
                              </a:solidFill>
                              <a:latin typeface="Cambria Math" panose="02040503050406030204" pitchFamily="18" charset="0"/>
                            </a:rPr>
                          </m:ctrlPr>
                          <m:type m:val="lin"/>
                        </m:fPr>
                        <m:num>
                          <m:r>
                            <a:rPr xmlns:a="http://schemas.openxmlformats.org/drawingml/2006/main" sz="4200" i="1">
                              <a:solidFill>
                                <a:srgbClr val="5E5E5E"/>
                              </a:solidFill>
                              <a:latin typeface="Cambria Math" panose="02040503050406030204" pitchFamily="18" charset="0"/>
                            </a:rPr>
                            <m:t>A</m:t>
                          </m:r>
                        </m:num>
                        <m:den>
                          <m:r>
                            <a:rPr xmlns:a="http://schemas.openxmlformats.org/drawingml/2006/main" sz="4200" i="1">
                              <a:solidFill>
                                <a:srgbClr val="5E5E5E"/>
                              </a:solidFill>
                              <a:latin typeface="Cambria Math" panose="02040503050406030204" pitchFamily="18" charset="0"/>
                            </a:rPr>
                            <m:t>V</m:t>
                          </m:r>
                        </m:den>
                      </m:f>
                    </m:sub>
                  </m:sSub>
                  <m:r>
                    <a:rPr xmlns:a="http://schemas.openxmlformats.org/drawingml/2006/main" sz="4200" i="1">
                      <a:solidFill>
                        <a:srgbClr val="5E5E5E"/>
                      </a:solidFill>
                      <a:latin typeface="Cambria Math" panose="02040503050406030204" pitchFamily="18" charset="0"/>
                    </a:rPr>
                    <m:t>=</m:t>
                  </m:r>
                  <m:f>
                    <m:fPr>
                      <m:ctrlPr>
                        <a:rPr xmlns:a="http://schemas.openxmlformats.org/drawingml/2006/main" sz="4200" i="1">
                          <a:solidFill>
                            <a:srgbClr val="5E5E5E"/>
                          </a:solidFill>
                          <a:latin typeface="Cambria Math" panose="02040503050406030204" pitchFamily="18" charset="0"/>
                        </a:rPr>
                      </m:ctrlPr>
                      <m:type m:val="bar"/>
                    </m:fPr>
                    <m:num>
                      <m:r>
                        <a:rPr xmlns:a="http://schemas.openxmlformats.org/drawingml/2006/main" sz="4200" i="1">
                          <a:solidFill>
                            <a:srgbClr val="5E5E5E"/>
                          </a:solidFill>
                          <a:latin typeface="Cambria Math" panose="02040503050406030204" pitchFamily="18" charset="0"/>
                        </a:rPr>
                        <m:t>6</m:t>
                      </m:r>
                    </m:num>
                    <m:den>
                      <m:sSub>
                        <m:e>
                          <m:r>
                            <a:rPr xmlns:a="http://schemas.openxmlformats.org/drawingml/2006/main" sz="4200" i="1">
                              <a:solidFill>
                                <a:srgbClr val="5E5E5E"/>
                              </a:solidFill>
                              <a:latin typeface="Cambria Math" panose="02040503050406030204" pitchFamily="18" charset="0"/>
                            </a:rPr>
                            <m:t>l</m:t>
                          </m:r>
                        </m:e>
                        <m:sub>
                          <m:r>
                            <a:rPr xmlns:a="http://schemas.openxmlformats.org/drawingml/2006/main" sz="4200" i="1">
                              <a:solidFill>
                                <a:srgbClr val="5E5E5E"/>
                              </a:solidFill>
                              <a:latin typeface="Cambria Math" panose="02040503050406030204" pitchFamily="18" charset="0"/>
                            </a:rPr>
                            <m:t>c</m:t>
                          </m:r>
                        </m:sub>
                      </m:sSub>
                    </m:den>
                  </m:f>
                  <m:d>
                    <m:dPr>
                      <m:ctrlPr>
                        <a:rPr xmlns:a="http://schemas.openxmlformats.org/drawingml/2006/main" sz="4200" i="1">
                          <a:solidFill>
                            <a:srgbClr val="5E5E5E"/>
                          </a:solidFill>
                          <a:latin typeface="Cambria Math" panose="02040503050406030204" pitchFamily="18" charset="0"/>
                        </a:rPr>
                      </m:ctrlPr>
                    </m:dPr>
                    <m:e>
                      <m:f>
                        <m:fPr>
                          <m:ctrlPr>
                            <a:rPr xmlns:a="http://schemas.openxmlformats.org/drawingml/2006/main" sz="4200" i="1">
                              <a:solidFill>
                                <a:srgbClr val="5E5E5E"/>
                              </a:solidFill>
                              <a:latin typeface="Cambria Math" panose="02040503050406030204" pitchFamily="18" charset="0"/>
                            </a:rPr>
                          </m:ctrlPr>
                          <m:type m:val="bar"/>
                        </m:fPr>
                        <m:num>
                          <m:sSubSup>
                            <m:e>
                              <m:r>
                                <a:rPr xmlns:a="http://schemas.openxmlformats.org/drawingml/2006/main" sz="4200" i="1">
                                  <a:solidFill>
                                    <a:srgbClr val="5E5E5E"/>
                                  </a:solidFill>
                                  <a:latin typeface="Cambria Math" panose="02040503050406030204" pitchFamily="18" charset="0"/>
                                </a:rPr>
                                <m:t>x</m:t>
                              </m:r>
                            </m:e>
                            <m:sub>
                              <m:r>
                                <a:rPr xmlns:a="http://schemas.openxmlformats.org/drawingml/2006/main" sz="4200" i="1">
                                  <a:solidFill>
                                    <a:srgbClr val="5E5E5E"/>
                                  </a:solidFill>
                                  <a:latin typeface="Cambria Math" panose="02040503050406030204" pitchFamily="18" charset="0"/>
                                </a:rPr>
                                <m:t>b</m:t>
                              </m:r>
                            </m:sub>
                            <m:sup>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2</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3</m:t>
                              </m:r>
                            </m:sup>
                          </m:sSubSup>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2</m:t>
                          </m:r>
                          <m:sSubSup>
                            <m:e>
                              <m:r>
                                <a:rPr xmlns:a="http://schemas.openxmlformats.org/drawingml/2006/main" sz="4200" i="1">
                                  <a:solidFill>
                                    <a:srgbClr val="5E5E5E"/>
                                  </a:solidFill>
                                  <a:latin typeface="Cambria Math" panose="02040503050406030204" pitchFamily="18" charset="0"/>
                                </a:rPr>
                                <m:t>x</m:t>
                              </m:r>
                            </m:e>
                            <m:sub>
                              <m:r>
                                <a:rPr xmlns:a="http://schemas.openxmlformats.org/drawingml/2006/main" sz="4200" i="1">
                                  <a:solidFill>
                                    <a:srgbClr val="5E5E5E"/>
                                  </a:solidFill>
                                  <a:latin typeface="Cambria Math" panose="02040503050406030204" pitchFamily="18" charset="0"/>
                                </a:rPr>
                                <m:t>b</m:t>
                              </m:r>
                            </m:sub>
                            <m:sup>
                              <m:f>
                                <m:fPr>
                                  <m:ctrlPr>
                                    <a:rPr xmlns:a="http://schemas.openxmlformats.org/drawingml/2006/main" sz="4200" i="1">
                                      <a:solidFill>
                                        <a:srgbClr val="5E5E5E"/>
                                      </a:solidFill>
                                      <a:latin typeface="Cambria Math" panose="02040503050406030204" pitchFamily="18" charset="0"/>
                                    </a:rPr>
                                  </m:ctrlPr>
                                  <m:type m:val="lin"/>
                                </m:fPr>
                                <m:num>
                                  <m:r>
                                    <a:rPr xmlns:a="http://schemas.openxmlformats.org/drawingml/2006/main" sz="4200" i="1">
                                      <a:solidFill>
                                        <a:srgbClr val="5E5E5E"/>
                                      </a:solidFill>
                                      <a:latin typeface="Cambria Math" panose="02040503050406030204" pitchFamily="18" charset="0"/>
                                    </a:rPr>
                                    <m:t>1</m:t>
                                  </m:r>
                                </m:num>
                                <m:den>
                                  <m:r>
                                    <a:rPr xmlns:a="http://schemas.openxmlformats.org/drawingml/2006/main" sz="4200" i="1">
                                      <a:solidFill>
                                        <a:srgbClr val="5E5E5E"/>
                                      </a:solidFill>
                                      <a:latin typeface="Cambria Math" panose="02040503050406030204" pitchFamily="18" charset="0"/>
                                    </a:rPr>
                                    <m:t>3</m:t>
                                  </m:r>
                                </m:den>
                              </m:f>
                            </m:sup>
                          </m:sSubSup>
                        </m:num>
                        <m:den>
                          <m:r>
                            <a:rPr xmlns:a="http://schemas.openxmlformats.org/drawingml/2006/main" sz="4200" i="1">
                              <a:solidFill>
                                <a:srgbClr val="5E5E5E"/>
                              </a:solidFill>
                              <a:latin typeface="Cambria Math" panose="02040503050406030204" pitchFamily="18" charset="0"/>
                            </a:rPr>
                            <m:t>3</m:t>
                          </m:r>
                        </m:den>
                      </m:f>
                    </m:e>
                  </m:d>
                </m:oMath>
              </m:oMathPara>
            </a14:m>
            <a:endParaRPr sz="4200">
              <a:solidFill>
                <a:srgbClr val="5E5E5E"/>
              </a:solidFill>
            </a:endParaRPr>
          </a:p>
        </p:txBody>
      </p:sp>
      <p:sp>
        <p:nvSpPr>
          <p:cNvPr id="507" name="Equation"/>
          <p:cNvSpPr txBox="1"/>
          <p:nvPr/>
        </p:nvSpPr>
        <p:spPr>
          <a:xfrm>
            <a:off x="15871914" y="7016940"/>
            <a:ext cx="1733000" cy="134258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400" i="1">
                          <a:solidFill>
                            <a:srgbClr val="5E5E5E"/>
                          </a:solidFill>
                          <a:latin typeface="Cambria Math" panose="02040503050406030204" pitchFamily="18" charset="0"/>
                        </a:rPr>
                        <m:t>x</m:t>
                      </m:r>
                    </m:e>
                    <m:sub>
                      <m:r>
                        <a:rPr xmlns:a="http://schemas.openxmlformats.org/drawingml/2006/main" sz="4400" i="1">
                          <a:solidFill>
                            <a:srgbClr val="5E5E5E"/>
                          </a:solidFill>
                          <a:latin typeface="Cambria Math" panose="02040503050406030204" pitchFamily="18" charset="0"/>
                        </a:rPr>
                        <m:t>b</m:t>
                      </m:r>
                    </m:sub>
                  </m:sSub>
                  <m:r>
                    <a:rPr xmlns:a="http://schemas.openxmlformats.org/drawingml/2006/main" sz="4400" i="1">
                      <a:solidFill>
                        <a:srgbClr val="5E5E5E"/>
                      </a:solidFill>
                      <a:latin typeface="Cambria Math" panose="02040503050406030204" pitchFamily="18" charset="0"/>
                    </a:rPr>
                    <m:t>=</m:t>
                  </m:r>
                  <m:f>
                    <m:fPr>
                      <m:ctrlPr>
                        <a:rPr xmlns:a="http://schemas.openxmlformats.org/drawingml/2006/main" sz="4400" i="1">
                          <a:solidFill>
                            <a:srgbClr val="5E5E5E"/>
                          </a:solidFill>
                          <a:latin typeface="Cambria Math" panose="02040503050406030204" pitchFamily="18" charset="0"/>
                        </a:rPr>
                      </m:ctrlPr>
                      <m:type m:val="bar"/>
                    </m:fPr>
                    <m:num>
                      <m:sSub>
                        <m:e>
                          <m:r>
                            <a:rPr xmlns:a="http://schemas.openxmlformats.org/drawingml/2006/main" sz="4400" i="1">
                              <a:solidFill>
                                <a:srgbClr val="5E5E5E"/>
                              </a:solidFill>
                              <a:latin typeface="Cambria Math" panose="02040503050406030204" pitchFamily="18" charset="0"/>
                            </a:rPr>
                            <m:t>h</m:t>
                          </m:r>
                        </m:e>
                        <m:sub>
                          <m:r>
                            <a:rPr xmlns:a="http://schemas.openxmlformats.org/drawingml/2006/main" sz="4400" i="1">
                              <a:solidFill>
                                <a:srgbClr val="5E5E5E"/>
                              </a:solidFill>
                              <a:latin typeface="Cambria Math" panose="02040503050406030204" pitchFamily="18" charset="0"/>
                            </a:rPr>
                            <m:t>b</m:t>
                          </m:r>
                        </m:sub>
                      </m:sSub>
                    </m:num>
                    <m:den>
                      <m:sSub>
                        <m:e>
                          <m:r>
                            <a:rPr xmlns:a="http://schemas.openxmlformats.org/drawingml/2006/main" sz="4400" i="1">
                              <a:solidFill>
                                <a:srgbClr val="5E5E5E"/>
                              </a:solidFill>
                              <a:latin typeface="Cambria Math" panose="02040503050406030204" pitchFamily="18" charset="0"/>
                            </a:rPr>
                            <m:t>l</m:t>
                          </m:r>
                        </m:e>
                        <m:sub>
                          <m:r>
                            <a:rPr xmlns:a="http://schemas.openxmlformats.org/drawingml/2006/main" sz="4400" i="1">
                              <a:solidFill>
                                <a:srgbClr val="5E5E5E"/>
                              </a:solidFill>
                              <a:latin typeface="Cambria Math" panose="02040503050406030204" pitchFamily="18" charset="0"/>
                            </a:rPr>
                            <m:t>b</m:t>
                          </m:r>
                        </m:sub>
                      </m:sSub>
                    </m:den>
                  </m:f>
                </m:oMath>
              </m:oMathPara>
            </a14:m>
            <a:endParaRPr sz="4400">
              <a:solidFill>
                <a:srgbClr val="5E5E5E"/>
              </a:solidFill>
            </a:endParaRPr>
          </a:p>
        </p:txBody>
      </p:sp>
      <p:sp>
        <p:nvSpPr>
          <p:cNvPr id="508" name="Skyscraper"/>
          <p:cNvSpPr txBox="1"/>
          <p:nvPr/>
        </p:nvSpPr>
        <p:spPr>
          <a:xfrm>
            <a:off x="19795367" y="7031549"/>
            <a:ext cx="17343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Skyscraper </a:t>
            </a:r>
          </a:p>
        </p:txBody>
      </p:sp>
      <p:sp>
        <p:nvSpPr>
          <p:cNvPr id="509" name="Flat sheet (warehouse)"/>
          <p:cNvSpPr txBox="1"/>
          <p:nvPr/>
        </p:nvSpPr>
        <p:spPr>
          <a:xfrm>
            <a:off x="20017486" y="7991650"/>
            <a:ext cx="317357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Flat sheet (warehouse)</a:t>
            </a:r>
          </a:p>
        </p:txBody>
      </p:sp>
      <p:sp>
        <p:nvSpPr>
          <p:cNvPr id="510" name="Line"/>
          <p:cNvSpPr/>
          <p:nvPr/>
        </p:nvSpPr>
        <p:spPr>
          <a:xfrm flipV="1">
            <a:off x="17984729" y="7277558"/>
            <a:ext cx="1546683" cy="383237"/>
          </a:xfrm>
          <a:prstGeom prst="line">
            <a:avLst/>
          </a:prstGeom>
          <a:ln w="25400">
            <a:solidFill>
              <a:srgbClr val="000000"/>
            </a:solidFill>
            <a:miter lim="400000"/>
            <a:tailEnd type="triangle"/>
          </a:ln>
        </p:spPr>
        <p:txBody>
          <a:bodyPr lIns="50800" tIns="50800" rIns="50800" bIns="50800" anchor="ctr"/>
          <a:lstStyle/>
          <a:p>
            <a:pPr/>
          </a:p>
        </p:txBody>
      </p:sp>
      <p:sp>
        <p:nvSpPr>
          <p:cNvPr id="511" name="Line"/>
          <p:cNvSpPr/>
          <p:nvPr/>
        </p:nvSpPr>
        <p:spPr>
          <a:xfrm>
            <a:off x="18551314" y="7872953"/>
            <a:ext cx="1402145" cy="420845"/>
          </a:xfrm>
          <a:prstGeom prst="line">
            <a:avLst/>
          </a:prstGeom>
          <a:ln w="25400">
            <a:solidFill>
              <a:srgbClr val="000000"/>
            </a:solidFill>
            <a:miter lim="400000"/>
            <a:tailEnd type="triangle"/>
          </a:ln>
        </p:spPr>
        <p:txBody>
          <a:bodyPr lIns="50800" tIns="50800" rIns="50800" bIns="50800" anchor="ctr"/>
          <a:lstStyle/>
          <a:p>
            <a:pPr/>
          </a:p>
        </p:txBody>
      </p:sp>
      <p:sp>
        <p:nvSpPr>
          <p:cNvPr id="512" name="Energy Use (climate control)"/>
          <p:cNvSpPr txBox="1"/>
          <p:nvPr/>
        </p:nvSpPr>
        <p:spPr>
          <a:xfrm>
            <a:off x="1252507" y="9273156"/>
            <a:ext cx="4897121"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lvl1pPr>
          </a:lstStyle>
          <a:p>
            <a:pPr/>
            <a:r>
              <a:t>Energy Use (climate control)</a:t>
            </a:r>
          </a:p>
        </p:txBody>
      </p:sp>
      <p:sp>
        <p:nvSpPr>
          <p:cNvPr id="513" name="Equation"/>
          <p:cNvSpPr txBox="1"/>
          <p:nvPr/>
        </p:nvSpPr>
        <p:spPr>
          <a:xfrm>
            <a:off x="2105404" y="10673148"/>
            <a:ext cx="3662447" cy="130454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4800" i="1">
                          <a:solidFill>
                            <a:srgbClr val="5E5E5E"/>
                          </a:solidFill>
                          <a:latin typeface="Cambria Math" panose="02040503050406030204" pitchFamily="18" charset="0"/>
                        </a:rPr>
                      </m:ctrlPr>
                      <m:type m:val="bar"/>
                    </m:fPr>
                    <m:num>
                      <m:r>
                        <m:rPr>
                          <m:sty m:val="p"/>
                        </m:rPr>
                        <a:rPr xmlns:a="http://schemas.openxmlformats.org/drawingml/2006/main" sz="4800" i="1">
                          <a:solidFill>
                            <a:srgbClr val="5E5E5E"/>
                          </a:solidFill>
                          <a:latin typeface="Cambria Math" panose="02040503050406030204" pitchFamily="18" charset="0"/>
                        </a:rPr>
                        <m:t>Δ</m:t>
                      </m:r>
                      <m:r>
                        <a:rPr xmlns:a="http://schemas.openxmlformats.org/drawingml/2006/main" sz="4800" i="1">
                          <a:solidFill>
                            <a:srgbClr val="5E5E5E"/>
                          </a:solidFill>
                          <a:latin typeface="Cambria Math" panose="02040503050406030204" pitchFamily="18" charset="0"/>
                        </a:rPr>
                        <m:t>E</m:t>
                      </m:r>
                    </m:num>
                    <m:den>
                      <m:r>
                        <m:rPr>
                          <m:sty m:val="p"/>
                        </m:rPr>
                        <a:rPr xmlns:a="http://schemas.openxmlformats.org/drawingml/2006/main" sz="4800" i="1">
                          <a:solidFill>
                            <a:srgbClr val="5E5E5E"/>
                          </a:solidFill>
                          <a:latin typeface="Cambria Math" panose="02040503050406030204" pitchFamily="18" charset="0"/>
                        </a:rPr>
                        <m:t>Δ</m:t>
                      </m:r>
                      <m:r>
                        <a:rPr xmlns:a="http://schemas.openxmlformats.org/drawingml/2006/main" sz="4800" i="1">
                          <a:solidFill>
                            <a:srgbClr val="5E5E5E"/>
                          </a:solidFill>
                          <a:latin typeface="Cambria Math" panose="02040503050406030204" pitchFamily="18" charset="0"/>
                        </a:rPr>
                        <m:t>t</m:t>
                      </m:r>
                    </m:den>
                  </m:f>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μ</m:t>
                      </m:r>
                    </m:e>
                    <m:sub>
                      <m:r>
                        <a:rPr xmlns:a="http://schemas.openxmlformats.org/drawingml/2006/main" sz="4800" i="1">
                          <a:solidFill>
                            <a:srgbClr val="5E5E5E"/>
                          </a:solidFill>
                          <a:latin typeface="Cambria Math" panose="02040503050406030204" pitchFamily="18" charset="0"/>
                        </a:rPr>
                        <m:t>b</m:t>
                      </m:r>
                    </m:sub>
                  </m:sSub>
                  <m:sSub>
                    <m:e>
                      <m:r>
                        <a:rPr xmlns:a="http://schemas.openxmlformats.org/drawingml/2006/main" sz="4800" i="1">
                          <a:solidFill>
                            <a:srgbClr val="5E5E5E"/>
                          </a:solidFill>
                          <a:latin typeface="Cambria Math" panose="02040503050406030204" pitchFamily="18" charset="0"/>
                        </a:rPr>
                        <m:t>A</m:t>
                      </m:r>
                    </m:e>
                    <m:sub>
                      <m:r>
                        <a:rPr xmlns:a="http://schemas.openxmlformats.org/drawingml/2006/main" sz="4800" i="1">
                          <a:solidFill>
                            <a:srgbClr val="5E5E5E"/>
                          </a:solidFill>
                          <a:latin typeface="Cambria Math" panose="02040503050406030204" pitchFamily="18" charset="0"/>
                        </a:rPr>
                        <m:t>b</m:t>
                      </m:r>
                    </m:sub>
                  </m:sSub>
                  <m:r>
                    <m:rPr>
                      <m:sty m:val="p"/>
                    </m:rPr>
                    <a:rPr xmlns:a="http://schemas.openxmlformats.org/drawingml/2006/main" sz="4800" i="1">
                      <a:solidFill>
                        <a:srgbClr val="5E5E5E"/>
                      </a:solidFill>
                      <a:latin typeface="Cambria Math" panose="02040503050406030204" pitchFamily="18" charset="0"/>
                    </a:rPr>
                    <m:t>Δ</m:t>
                  </m:r>
                  <m:r>
                    <a:rPr xmlns:a="http://schemas.openxmlformats.org/drawingml/2006/main" sz="4800" i="1">
                      <a:solidFill>
                        <a:srgbClr val="5E5E5E"/>
                      </a:solidFill>
                      <a:latin typeface="Cambria Math" panose="02040503050406030204" pitchFamily="18" charset="0"/>
                    </a:rPr>
                    <m:t>T</m:t>
                  </m:r>
                </m:oMath>
              </m:oMathPara>
            </a14:m>
            <a:endParaRPr sz="4800">
              <a:solidFill>
                <a:srgbClr val="5E5E5E"/>
              </a:solidFill>
            </a:endParaRPr>
          </a:p>
        </p:txBody>
      </p:sp>
      <p:sp>
        <p:nvSpPr>
          <p:cNvPr id="514" name="Equation"/>
          <p:cNvSpPr txBox="1"/>
          <p:nvPr/>
        </p:nvSpPr>
        <p:spPr>
          <a:xfrm>
            <a:off x="8917854" y="10499796"/>
            <a:ext cx="5460677" cy="165124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800" i="1">
                          <a:solidFill>
                            <a:srgbClr val="5E5E5E"/>
                          </a:solidFill>
                          <a:latin typeface="Cambria Math" panose="02040503050406030204" pitchFamily="18" charset="0"/>
                        </a:rPr>
                        <m:t>N</m:t>
                      </m:r>
                    </m:e>
                    <m:sub>
                      <m:r>
                        <a:rPr xmlns:a="http://schemas.openxmlformats.org/drawingml/2006/main" sz="4800" i="1">
                          <a:solidFill>
                            <a:srgbClr val="5E5E5E"/>
                          </a:solidFill>
                          <a:latin typeface="Cambria Math" panose="02040503050406030204" pitchFamily="18" charset="0"/>
                        </a:rPr>
                        <m:t>b</m:t>
                      </m:r>
                    </m:sub>
                  </m:sSub>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C</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h</m:t>
                      </m:r>
                    </m:e>
                    <m:sub>
                      <m:r>
                        <a:rPr xmlns:a="http://schemas.openxmlformats.org/drawingml/2006/main" sz="4800" i="1">
                          <a:solidFill>
                            <a:srgbClr val="5E5E5E"/>
                          </a:solidFill>
                          <a:latin typeface="Cambria Math" panose="02040503050406030204" pitchFamily="18" charset="0"/>
                        </a:rPr>
                        <m:t>b</m:t>
                      </m:r>
                    </m:sub>
                  </m:sSub>
                  <m:r>
                    <a:rPr xmlns:a="http://schemas.openxmlformats.org/drawingml/2006/main" sz="4800" i="1">
                      <a:solidFill>
                        <a:srgbClr val="5E5E5E"/>
                      </a:solidFill>
                      <a:latin typeface="Cambria Math" panose="02040503050406030204" pitchFamily="18" charset="0"/>
                    </a:rPr>
                    <m:t>)</m:t>
                  </m:r>
                  <m:f>
                    <m:fPr>
                      <m:ctrlPr>
                        <a:rPr xmlns:a="http://schemas.openxmlformats.org/drawingml/2006/main" sz="4800" i="1">
                          <a:solidFill>
                            <a:srgbClr val="5E5E5E"/>
                          </a:solidFill>
                          <a:latin typeface="Cambria Math" panose="02040503050406030204" pitchFamily="18" charset="0"/>
                        </a:rPr>
                      </m:ctrlPr>
                      <m:type m:val="bar"/>
                    </m:fPr>
                    <m:num>
                      <m:sSubSup>
                        <m:e>
                          <m:r>
                            <a:rPr xmlns:a="http://schemas.openxmlformats.org/drawingml/2006/main" sz="4800" i="1">
                              <a:solidFill>
                                <a:srgbClr val="5E5E5E"/>
                              </a:solidFill>
                              <a:latin typeface="Cambria Math" panose="02040503050406030204" pitchFamily="18" charset="0"/>
                            </a:rPr>
                            <m:t>l</m:t>
                          </m:r>
                        </m:e>
                        <m:sub>
                          <m:r>
                            <a:rPr xmlns:a="http://schemas.openxmlformats.org/drawingml/2006/main" sz="4800" i="1">
                              <a:solidFill>
                                <a:srgbClr val="5E5E5E"/>
                              </a:solidFill>
                              <a:latin typeface="Cambria Math" panose="02040503050406030204" pitchFamily="18" charset="0"/>
                            </a:rPr>
                            <m:t>b</m:t>
                          </m:r>
                        </m:sub>
                        <m:sup>
                          <m:r>
                            <a:rPr xmlns:a="http://schemas.openxmlformats.org/drawingml/2006/main" sz="4800" i="1">
                              <a:solidFill>
                                <a:srgbClr val="5E5E5E"/>
                              </a:solidFill>
                              <a:latin typeface="Cambria Math" panose="02040503050406030204" pitchFamily="18" charset="0"/>
                            </a:rPr>
                            <m:t>2</m:t>
                          </m:r>
                        </m:sup>
                      </m:sSubSup>
                    </m:num>
                    <m:den>
                      <m:sSub>
                        <m:e>
                          <m:r>
                            <a:rPr xmlns:a="http://schemas.openxmlformats.org/drawingml/2006/main" sz="4800" i="1">
                              <a:solidFill>
                                <a:srgbClr val="5E5E5E"/>
                              </a:solidFill>
                              <a:latin typeface="Cambria Math" panose="02040503050406030204" pitchFamily="18" charset="0"/>
                            </a:rPr>
                            <m:t>a</m:t>
                          </m:r>
                        </m:e>
                        <m:sub>
                          <m:r>
                            <a:rPr xmlns:a="http://schemas.openxmlformats.org/drawingml/2006/main" sz="4800" i="1">
                              <a:solidFill>
                                <a:srgbClr val="5E5E5E"/>
                              </a:solidFill>
                              <a:latin typeface="Cambria Math" panose="02040503050406030204" pitchFamily="18" charset="0"/>
                            </a:rPr>
                            <m:t>f</m:t>
                          </m:r>
                        </m:sub>
                      </m:sSub>
                    </m:den>
                  </m:f>
                  <m:f>
                    <m:fPr>
                      <m:ctrlPr>
                        <a:rPr xmlns:a="http://schemas.openxmlformats.org/drawingml/2006/main" sz="4800" i="1">
                          <a:solidFill>
                            <a:srgbClr val="5E5E5E"/>
                          </a:solidFill>
                          <a:latin typeface="Cambria Math" panose="02040503050406030204" pitchFamily="18" charset="0"/>
                        </a:rPr>
                      </m:ctrlPr>
                      <m:type m:val="bar"/>
                    </m:fPr>
                    <m:num>
                      <m:sSub>
                        <m:e>
                          <m:r>
                            <a:rPr xmlns:a="http://schemas.openxmlformats.org/drawingml/2006/main" sz="4800" i="1">
                              <a:solidFill>
                                <a:srgbClr val="5E5E5E"/>
                              </a:solidFill>
                              <a:latin typeface="Cambria Math" panose="02040503050406030204" pitchFamily="18" charset="0"/>
                            </a:rPr>
                            <m:t>h</m:t>
                          </m:r>
                        </m:e>
                        <m:sub>
                          <m:r>
                            <a:rPr xmlns:a="http://schemas.openxmlformats.org/drawingml/2006/main" sz="4800" i="1">
                              <a:solidFill>
                                <a:srgbClr val="5E5E5E"/>
                              </a:solidFill>
                              <a:latin typeface="Cambria Math" panose="02040503050406030204" pitchFamily="18" charset="0"/>
                            </a:rPr>
                            <m:t>b</m:t>
                          </m:r>
                        </m:sub>
                      </m:sSub>
                    </m:num>
                    <m:den>
                      <m:sSub>
                        <m:e>
                          <m:r>
                            <a:rPr xmlns:a="http://schemas.openxmlformats.org/drawingml/2006/main" sz="4800" i="1">
                              <a:solidFill>
                                <a:srgbClr val="5E5E5E"/>
                              </a:solidFill>
                              <a:latin typeface="Cambria Math" panose="02040503050406030204" pitchFamily="18" charset="0"/>
                            </a:rPr>
                            <m:t>h</m:t>
                          </m:r>
                        </m:e>
                        <m:sub>
                          <m:r>
                            <a:rPr xmlns:a="http://schemas.openxmlformats.org/drawingml/2006/main" sz="4800" i="1">
                              <a:solidFill>
                                <a:srgbClr val="5E5E5E"/>
                              </a:solidFill>
                              <a:latin typeface="Cambria Math" panose="02040503050406030204" pitchFamily="18" charset="0"/>
                            </a:rPr>
                            <m:t>0</m:t>
                          </m:r>
                        </m:sub>
                      </m:sSub>
                    </m:den>
                  </m:f>
                  <m:r>
                    <a:rPr xmlns:a="http://schemas.openxmlformats.org/drawingml/2006/main" sz="4800" i="1">
                      <a:solidFill>
                        <a:srgbClr val="5E5E5E"/>
                      </a:solidFill>
                      <a:latin typeface="Cambria Math" panose="02040503050406030204" pitchFamily="18" charset="0"/>
                    </a:rPr>
                    <m:t>=</m:t>
                  </m:r>
                  <m:f>
                    <m:fPr>
                      <m:ctrlPr>
                        <a:rPr xmlns:a="http://schemas.openxmlformats.org/drawingml/2006/main" sz="4800" i="1">
                          <a:solidFill>
                            <a:srgbClr val="5E5E5E"/>
                          </a:solidFill>
                          <a:latin typeface="Cambria Math" panose="02040503050406030204" pitchFamily="18" charset="0"/>
                        </a:rPr>
                      </m:ctrlPr>
                      <m:type m:val="bar"/>
                    </m:fPr>
                    <m:num>
                      <m:sSub>
                        <m:e>
                          <m:r>
                            <a:rPr xmlns:a="http://schemas.openxmlformats.org/drawingml/2006/main" sz="4800" i="1">
                              <a:solidFill>
                                <a:srgbClr val="5E5E5E"/>
                              </a:solidFill>
                              <a:latin typeface="Cambria Math" panose="02040503050406030204" pitchFamily="18" charset="0"/>
                            </a:rPr>
                            <m:t>V</m:t>
                          </m:r>
                        </m:e>
                        <m:sub>
                          <m:r>
                            <a:rPr xmlns:a="http://schemas.openxmlformats.org/drawingml/2006/main" sz="4800" i="1">
                              <a:solidFill>
                                <a:srgbClr val="5E5E5E"/>
                              </a:solidFill>
                              <a:latin typeface="Cambria Math" panose="02040503050406030204" pitchFamily="18" charset="0"/>
                            </a:rPr>
                            <m:t>b</m:t>
                          </m:r>
                        </m:sub>
                      </m:sSub>
                    </m:num>
                    <m:den>
                      <m:sSub>
                        <m:e>
                          <m:r>
                            <a:rPr xmlns:a="http://schemas.openxmlformats.org/drawingml/2006/main" sz="4800" i="1">
                              <a:solidFill>
                                <a:srgbClr val="5E5E5E"/>
                              </a:solidFill>
                              <a:latin typeface="Cambria Math" panose="02040503050406030204" pitchFamily="18" charset="0"/>
                            </a:rPr>
                            <m:t>v</m:t>
                          </m:r>
                        </m:e>
                        <m:sub>
                          <m:r>
                            <a:rPr xmlns:a="http://schemas.openxmlformats.org/drawingml/2006/main" sz="4800" i="1">
                              <a:solidFill>
                                <a:srgbClr val="5E5E5E"/>
                              </a:solidFill>
                              <a:latin typeface="Cambria Math" panose="02040503050406030204" pitchFamily="18" charset="0"/>
                            </a:rPr>
                            <m:t>v</m:t>
                          </m:r>
                        </m:sub>
                      </m:sSub>
                    </m:den>
                  </m:f>
                </m:oMath>
              </m:oMathPara>
            </a14:m>
            <a:endParaRPr sz="4800">
              <a:solidFill>
                <a:srgbClr val="5E5E5E"/>
              </a:solidFill>
            </a:endParaRPr>
          </a:p>
        </p:txBody>
      </p:sp>
      <p:sp>
        <p:nvSpPr>
          <p:cNvPr id="515" name="Equation"/>
          <p:cNvSpPr txBox="1"/>
          <p:nvPr/>
        </p:nvSpPr>
        <p:spPr>
          <a:xfrm>
            <a:off x="17528536" y="10606454"/>
            <a:ext cx="5327641" cy="14379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4800" i="1">
                          <a:solidFill>
                            <a:srgbClr val="5E5E5E"/>
                          </a:solidFill>
                          <a:latin typeface="Cambria Math" panose="02040503050406030204" pitchFamily="18" charset="0"/>
                        </a:rPr>
                      </m:ctrlPr>
                      <m:type m:val="bar"/>
                    </m:fPr>
                    <m:num>
                      <m:r>
                        <a:rPr xmlns:a="http://schemas.openxmlformats.org/drawingml/2006/main" sz="4800" i="1">
                          <a:solidFill>
                            <a:srgbClr val="5E5E5E"/>
                          </a:solidFill>
                          <a:latin typeface="Cambria Math" panose="02040503050406030204" pitchFamily="18" charset="0"/>
                        </a:rPr>
                        <m:t>1</m:t>
                      </m:r>
                    </m:num>
                    <m:den>
                      <m:sSub>
                        <m:e>
                          <m:r>
                            <a:rPr xmlns:a="http://schemas.openxmlformats.org/drawingml/2006/main" sz="4800" i="1">
                              <a:solidFill>
                                <a:srgbClr val="5E5E5E"/>
                              </a:solidFill>
                              <a:latin typeface="Cambria Math" panose="02040503050406030204" pitchFamily="18" charset="0"/>
                            </a:rPr>
                            <m:t>N</m:t>
                          </m:r>
                        </m:e>
                        <m:sub>
                          <m:r>
                            <a:rPr xmlns:a="http://schemas.openxmlformats.org/drawingml/2006/main" sz="4800" i="1">
                              <a:solidFill>
                                <a:srgbClr val="5E5E5E"/>
                              </a:solidFill>
                              <a:latin typeface="Cambria Math" panose="02040503050406030204" pitchFamily="18" charset="0"/>
                            </a:rPr>
                            <m:t>b</m:t>
                          </m:r>
                        </m:sub>
                      </m:sSub>
                    </m:den>
                  </m:f>
                  <m:f>
                    <m:fPr>
                      <m:ctrlPr>
                        <a:rPr xmlns:a="http://schemas.openxmlformats.org/drawingml/2006/main" sz="4800" i="1">
                          <a:solidFill>
                            <a:srgbClr val="5E5E5E"/>
                          </a:solidFill>
                          <a:latin typeface="Cambria Math" panose="02040503050406030204" pitchFamily="18" charset="0"/>
                        </a:rPr>
                      </m:ctrlPr>
                      <m:type m:val="bar"/>
                    </m:fPr>
                    <m:num>
                      <m:r>
                        <m:rPr>
                          <m:sty m:val="p"/>
                        </m:rPr>
                        <a:rPr xmlns:a="http://schemas.openxmlformats.org/drawingml/2006/main" sz="4800" i="1">
                          <a:solidFill>
                            <a:srgbClr val="5E5E5E"/>
                          </a:solidFill>
                          <a:latin typeface="Cambria Math" panose="02040503050406030204" pitchFamily="18" charset="0"/>
                        </a:rPr>
                        <m:t>Δ</m:t>
                      </m:r>
                      <m:r>
                        <a:rPr xmlns:a="http://schemas.openxmlformats.org/drawingml/2006/main" sz="4800" i="1">
                          <a:solidFill>
                            <a:srgbClr val="5E5E5E"/>
                          </a:solidFill>
                          <a:latin typeface="Cambria Math" panose="02040503050406030204" pitchFamily="18" charset="0"/>
                        </a:rPr>
                        <m:t>E</m:t>
                      </m:r>
                    </m:num>
                    <m:den>
                      <m:r>
                        <m:rPr>
                          <m:sty m:val="p"/>
                        </m:rPr>
                        <a:rPr xmlns:a="http://schemas.openxmlformats.org/drawingml/2006/main" sz="4800" i="1">
                          <a:solidFill>
                            <a:srgbClr val="5E5E5E"/>
                          </a:solidFill>
                          <a:latin typeface="Cambria Math" panose="02040503050406030204" pitchFamily="18" charset="0"/>
                        </a:rPr>
                        <m:t>Δ</m:t>
                      </m:r>
                      <m:r>
                        <a:rPr xmlns:a="http://schemas.openxmlformats.org/drawingml/2006/main" sz="4800" i="1">
                          <a:solidFill>
                            <a:srgbClr val="5E5E5E"/>
                          </a:solidFill>
                          <a:latin typeface="Cambria Math" panose="02040503050406030204" pitchFamily="18" charset="0"/>
                        </a:rPr>
                        <m:t>t</m:t>
                      </m:r>
                    </m:den>
                  </m:f>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a</m:t>
                      </m:r>
                    </m:e>
                    <m:sub>
                      <m:f>
                        <m:fPr>
                          <m:ctrlPr>
                            <a:rPr xmlns:a="http://schemas.openxmlformats.org/drawingml/2006/main" sz="4800" i="1">
                              <a:solidFill>
                                <a:srgbClr val="5E5E5E"/>
                              </a:solidFill>
                              <a:latin typeface="Cambria Math" panose="02040503050406030204" pitchFamily="18" charset="0"/>
                            </a:rPr>
                          </m:ctrlPr>
                          <m:type m:val="lin"/>
                        </m:fPr>
                        <m:num>
                          <m:r>
                            <a:rPr xmlns:a="http://schemas.openxmlformats.org/drawingml/2006/main" sz="4800" i="1">
                              <a:solidFill>
                                <a:srgbClr val="5E5E5E"/>
                              </a:solidFill>
                              <a:latin typeface="Cambria Math" panose="02040503050406030204" pitchFamily="18" charset="0"/>
                            </a:rPr>
                            <m:t>A</m:t>
                          </m:r>
                        </m:num>
                        <m:den>
                          <m:r>
                            <a:rPr xmlns:a="http://schemas.openxmlformats.org/drawingml/2006/main" sz="4800" i="1">
                              <a:solidFill>
                                <a:srgbClr val="5E5E5E"/>
                              </a:solidFill>
                              <a:latin typeface="Cambria Math" panose="02040503050406030204" pitchFamily="18" charset="0"/>
                            </a:rPr>
                            <m:t>V</m:t>
                          </m:r>
                        </m:den>
                      </m:f>
                    </m:sub>
                  </m:sSub>
                  <m:sSub>
                    <m:e>
                      <m:r>
                        <a:rPr xmlns:a="http://schemas.openxmlformats.org/drawingml/2006/main" sz="4800" i="1">
                          <a:solidFill>
                            <a:srgbClr val="5E5E5E"/>
                          </a:solidFill>
                          <a:latin typeface="Cambria Math" panose="02040503050406030204" pitchFamily="18" charset="0"/>
                        </a:rPr>
                        <m:t>μ</m:t>
                      </m:r>
                    </m:e>
                    <m:sub>
                      <m:r>
                        <a:rPr xmlns:a="http://schemas.openxmlformats.org/drawingml/2006/main" sz="4800" i="1">
                          <a:solidFill>
                            <a:srgbClr val="5E5E5E"/>
                          </a:solidFill>
                          <a:latin typeface="Cambria Math" panose="02040503050406030204" pitchFamily="18" charset="0"/>
                        </a:rPr>
                        <m:t>b</m:t>
                      </m:r>
                    </m:sub>
                  </m:sSub>
                  <m:sSub>
                    <m:e>
                      <m:r>
                        <a:rPr xmlns:a="http://schemas.openxmlformats.org/drawingml/2006/main" sz="4800" i="1">
                          <a:solidFill>
                            <a:srgbClr val="5E5E5E"/>
                          </a:solidFill>
                          <a:latin typeface="Cambria Math" panose="02040503050406030204" pitchFamily="18" charset="0"/>
                        </a:rPr>
                        <m:t>v</m:t>
                      </m:r>
                    </m:e>
                    <m:sub>
                      <m:r>
                        <a:rPr xmlns:a="http://schemas.openxmlformats.org/drawingml/2006/main" sz="4800" i="1">
                          <a:solidFill>
                            <a:srgbClr val="5E5E5E"/>
                          </a:solidFill>
                          <a:latin typeface="Cambria Math" panose="02040503050406030204" pitchFamily="18" charset="0"/>
                        </a:rPr>
                        <m:t>b</m:t>
                      </m:r>
                    </m:sub>
                  </m:sSub>
                  <m:r>
                    <m:rPr>
                      <m:sty m:val="p"/>
                    </m:rPr>
                    <a:rPr xmlns:a="http://schemas.openxmlformats.org/drawingml/2006/main" sz="4800" i="1">
                      <a:solidFill>
                        <a:srgbClr val="5E5E5E"/>
                      </a:solidFill>
                      <a:latin typeface="Cambria Math" panose="02040503050406030204" pitchFamily="18" charset="0"/>
                    </a:rPr>
                    <m:t>Δ</m:t>
                  </m:r>
                  <m:r>
                    <a:rPr xmlns:a="http://schemas.openxmlformats.org/drawingml/2006/main" sz="4800" i="1">
                      <a:solidFill>
                        <a:srgbClr val="5E5E5E"/>
                      </a:solidFill>
                      <a:latin typeface="Cambria Math" panose="02040503050406030204" pitchFamily="18" charset="0"/>
                    </a:rPr>
                    <m:t>T</m:t>
                  </m:r>
                </m:oMath>
              </m:oMathPara>
            </a14:m>
            <a:endParaRPr sz="4800">
              <a:solidFill>
                <a:srgbClr val="5E5E5E"/>
              </a:solidFill>
            </a:endParaRPr>
          </a:p>
        </p:txBody>
      </p:sp>
      <p:sp>
        <p:nvSpPr>
          <p:cNvPr id="516" name="Building  max occupancy"/>
          <p:cNvSpPr txBox="1"/>
          <p:nvPr/>
        </p:nvSpPr>
        <p:spPr>
          <a:xfrm>
            <a:off x="8835550" y="12497060"/>
            <a:ext cx="355823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Building  max occupancy</a:t>
            </a:r>
          </a:p>
        </p:txBody>
      </p:sp>
      <p:sp>
        <p:nvSpPr>
          <p:cNvPr id="517" name="Power consumption"/>
          <p:cNvSpPr txBox="1"/>
          <p:nvPr/>
        </p:nvSpPr>
        <p:spPr>
          <a:xfrm>
            <a:off x="918784" y="12497060"/>
            <a:ext cx="284652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Power consumption</a:t>
            </a:r>
          </a:p>
        </p:txBody>
      </p:sp>
      <p:sp>
        <p:nvSpPr>
          <p:cNvPr id="518" name="temperature difference"/>
          <p:cNvSpPr txBox="1"/>
          <p:nvPr/>
        </p:nvSpPr>
        <p:spPr>
          <a:xfrm>
            <a:off x="4078243" y="11915954"/>
            <a:ext cx="319796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000000"/>
                </a:solidFill>
              </a:defRPr>
            </a:lvl1pPr>
          </a:lstStyle>
          <a:p>
            <a:pPr/>
            <a:r>
              <a:t>temperature difference</a:t>
            </a:r>
          </a:p>
        </p:txBody>
      </p:sp>
      <p:sp>
        <p:nvSpPr>
          <p:cNvPr id="519" name="Energy use/capita (efficiency)"/>
          <p:cNvSpPr txBox="1"/>
          <p:nvPr/>
        </p:nvSpPr>
        <p:spPr>
          <a:xfrm>
            <a:off x="17464025" y="12497060"/>
            <a:ext cx="409163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Energy use/capita (efficiency)</a:t>
            </a:r>
          </a:p>
        </p:txBody>
      </p:sp>
      <p:sp>
        <p:nvSpPr>
          <p:cNvPr id="520" name="Line"/>
          <p:cNvSpPr/>
          <p:nvPr/>
        </p:nvSpPr>
        <p:spPr>
          <a:xfrm flipH="1" flipV="1">
            <a:off x="5849779" y="11429368"/>
            <a:ext cx="990252" cy="579997"/>
          </a:xfrm>
          <a:prstGeom prst="line">
            <a:avLst/>
          </a:prstGeom>
          <a:ln w="25400">
            <a:solidFill>
              <a:srgbClr val="000000"/>
            </a:solidFill>
            <a:miter lim="400000"/>
            <a:tailEnd type="triangle"/>
          </a:ln>
        </p:spPr>
        <p:txBody>
          <a:bodyPr lIns="50800" tIns="50800" rIns="50800" bIns="50800" anchor="ctr"/>
          <a:lstStyle/>
          <a:p>
            <a:pPr/>
          </a:p>
        </p:txBody>
      </p:sp>
      <p:sp>
        <p:nvSpPr>
          <p:cNvPr id="521" name="minimizes"/>
          <p:cNvSpPr txBox="1"/>
          <p:nvPr/>
        </p:nvSpPr>
        <p:spPr>
          <a:xfrm>
            <a:off x="10719029" y="7633305"/>
            <a:ext cx="2740313" cy="6482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a:pPr>
            <a:r>
              <a:t>minimizes   </a:t>
            </a:r>
            <a14:m>
              <m:oMath>
                <m:sSub>
                  <m:e>
                    <m:r>
                      <a:rPr xmlns:a="http://schemas.openxmlformats.org/drawingml/2006/main" sz="3500" i="1">
                        <a:solidFill>
                          <a:srgbClr val="5E5E5E"/>
                        </a:solidFill>
                        <a:latin typeface="Cambria Math" panose="02040503050406030204" pitchFamily="18" charset="0"/>
                      </a:rPr>
                      <m:t>a</m:t>
                    </m:r>
                  </m:e>
                  <m:sub>
                    <m:f>
                      <m:fPr>
                        <m:ctrlPr>
                          <a:rPr xmlns:a="http://schemas.openxmlformats.org/drawingml/2006/main" sz="3500" i="1">
                            <a:solidFill>
                              <a:srgbClr val="5E5E5E"/>
                            </a:solidFill>
                            <a:latin typeface="Cambria Math" panose="02040503050406030204" pitchFamily="18" charset="0"/>
                          </a:rPr>
                        </m:ctrlPr>
                        <m:type m:val="lin"/>
                      </m:fPr>
                      <m:num>
                        <m:r>
                          <a:rPr xmlns:a="http://schemas.openxmlformats.org/drawingml/2006/main" sz="3500" i="1">
                            <a:solidFill>
                              <a:srgbClr val="5E5E5E"/>
                            </a:solidFill>
                            <a:latin typeface="Cambria Math" panose="02040503050406030204" pitchFamily="18" charset="0"/>
                          </a:rPr>
                          <m:t>A</m:t>
                        </m:r>
                      </m:num>
                      <m:den>
                        <m:r>
                          <a:rPr xmlns:a="http://schemas.openxmlformats.org/drawingml/2006/main" sz="3500" i="1">
                            <a:solidFill>
                              <a:srgbClr val="5E5E5E"/>
                            </a:solidFill>
                            <a:latin typeface="Cambria Math" panose="02040503050406030204" pitchFamily="18" charset="0"/>
                          </a:rPr>
                          <m:t>V</m:t>
                        </m:r>
                      </m:den>
                    </m:f>
                  </m:sub>
                </m:sSub>
              </m:oMath>
            </a14:m>
          </a:p>
        </p:txBody>
      </p:sp>
      <p:sp>
        <p:nvSpPr>
          <p:cNvPr id="522" name="Equation"/>
          <p:cNvSpPr txBox="1"/>
          <p:nvPr/>
        </p:nvSpPr>
        <p:spPr>
          <a:xfrm>
            <a:off x="9148712" y="7790521"/>
            <a:ext cx="1262918" cy="48623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100" i="1">
                          <a:solidFill>
                            <a:srgbClr val="5E5E5E"/>
                          </a:solidFill>
                          <a:latin typeface="Cambria Math" panose="02040503050406030204" pitchFamily="18" charset="0"/>
                        </a:rPr>
                        <m:t>x</m:t>
                      </m:r>
                    </m:e>
                    <m:sub>
                      <m:r>
                        <a:rPr xmlns:a="http://schemas.openxmlformats.org/drawingml/2006/main" sz="4100" i="1">
                          <a:solidFill>
                            <a:srgbClr val="5E5E5E"/>
                          </a:solidFill>
                          <a:latin typeface="Cambria Math" panose="02040503050406030204" pitchFamily="18" charset="0"/>
                        </a:rPr>
                        <m:t>b</m:t>
                      </m:r>
                    </m:sub>
                  </m:sSub>
                  <m:r>
                    <a:rPr xmlns:a="http://schemas.openxmlformats.org/drawingml/2006/main" sz="4100" i="1">
                      <a:solidFill>
                        <a:srgbClr val="5E5E5E"/>
                      </a:solidFill>
                      <a:latin typeface="Cambria Math" panose="02040503050406030204" pitchFamily="18" charset="0"/>
                    </a:rPr>
                    <m:t>=</m:t>
                  </m:r>
                  <m:r>
                    <a:rPr xmlns:a="http://schemas.openxmlformats.org/drawingml/2006/main" sz="4100" i="1">
                      <a:solidFill>
                        <a:srgbClr val="5E5E5E"/>
                      </a:solidFill>
                      <a:latin typeface="Cambria Math" panose="02040503050406030204" pitchFamily="18" charset="0"/>
                    </a:rPr>
                    <m:t>1</m:t>
                  </m:r>
                </m:oMath>
              </m:oMathPara>
            </a14:m>
            <a:endParaRPr sz="4100">
              <a:solidFill>
                <a:srgbClr val="5E5E5E"/>
              </a:solidFill>
            </a:endParaRPr>
          </a:p>
        </p:txBody>
      </p:sp>
      <p:sp>
        <p:nvSpPr>
          <p:cNvPr id="523" name="Rectangle"/>
          <p:cNvSpPr/>
          <p:nvPr/>
        </p:nvSpPr>
        <p:spPr>
          <a:xfrm>
            <a:off x="8698428" y="7398638"/>
            <a:ext cx="5435277" cy="1270001"/>
          </a:xfrm>
          <a:prstGeom prst="rect">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5" name="Figure_3.22-2.jpg" descr="Figure_3.22-2.jpg"/>
          <p:cNvPicPr>
            <a:picLocks noChangeAspect="1"/>
          </p:cNvPicPr>
          <p:nvPr/>
        </p:nvPicPr>
        <p:blipFill>
          <a:blip r:embed="rId2">
            <a:extLst/>
          </a:blip>
          <a:srcRect l="118" t="0" r="118" b="0"/>
          <a:stretch>
            <a:fillRect/>
          </a:stretch>
        </p:blipFill>
        <p:spPr>
          <a:xfrm>
            <a:off x="825205" y="2356037"/>
            <a:ext cx="22733590" cy="9003926"/>
          </a:xfrm>
          <a:prstGeom prst="rect">
            <a:avLst/>
          </a:prstGeom>
          <a:ln w="12700">
            <a:miter lim="400000"/>
          </a:ln>
        </p:spPr>
      </p:pic>
      <p:sp>
        <p:nvSpPr>
          <p:cNvPr id="526" name="Equation"/>
          <p:cNvSpPr txBox="1"/>
          <p:nvPr/>
        </p:nvSpPr>
        <p:spPr>
          <a:xfrm>
            <a:off x="3458355" y="4348047"/>
            <a:ext cx="1283548" cy="41879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5E5E5E"/>
                      </a:solidFill>
                      <a:latin typeface="Cambria Math" panose="02040503050406030204" pitchFamily="18" charset="0"/>
                    </a:rPr>
                    <m:t>x</m:t>
                  </m:r>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1</m:t>
                  </m:r>
                </m:oMath>
              </m:oMathPara>
            </a14:m>
            <a:endParaRPr sz="4800">
              <a:solidFill>
                <a:srgbClr val="5E5E5E"/>
              </a:solidFill>
            </a:endParaRPr>
          </a:p>
        </p:txBody>
      </p:sp>
      <p:sp>
        <p:nvSpPr>
          <p:cNvPr id="527" name="Heigh and footprint area are correlated"/>
          <p:cNvSpPr txBox="1"/>
          <p:nvPr/>
        </p:nvSpPr>
        <p:spPr>
          <a:xfrm>
            <a:off x="15079270" y="11682164"/>
            <a:ext cx="7249872"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chemeClr val="accent5">
                    <a:hueOff val="-82419"/>
                    <a:satOff val="-9513"/>
                    <a:lumOff val="-16343"/>
                  </a:schemeClr>
                </a:solidFill>
              </a:defRPr>
            </a:lvl1pPr>
          </a:lstStyle>
          <a:p>
            <a:pPr/>
            <a:r>
              <a:t>Heigh and footprint area are correlated </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9" name="Screen Shot 2020-10-22 at 2.03.41 PM.jpg" descr="Screen Shot 2020-10-22 at 2.03.41 PM.jpg"/>
          <p:cNvPicPr>
            <a:picLocks noChangeAspect="1"/>
          </p:cNvPicPr>
          <p:nvPr/>
        </p:nvPicPr>
        <p:blipFill>
          <a:blip r:embed="rId2">
            <a:extLst/>
          </a:blip>
          <a:srcRect l="1" t="0" r="1" b="0"/>
          <a:stretch>
            <a:fillRect/>
          </a:stretch>
        </p:blipFill>
        <p:spPr>
          <a:xfrm>
            <a:off x="1612204" y="3584552"/>
            <a:ext cx="20593452" cy="8294024"/>
          </a:xfrm>
          <a:prstGeom prst="rect">
            <a:avLst/>
          </a:prstGeom>
          <a:ln w="12700">
            <a:miter lim="400000"/>
          </a:ln>
        </p:spPr>
      </p:pic>
      <p:sp>
        <p:nvSpPr>
          <p:cNvPr id="530" name="Higher buildings lead to savings in energy use and mobility"/>
          <p:cNvSpPr txBox="1"/>
          <p:nvPr/>
        </p:nvSpPr>
        <p:spPr>
          <a:xfrm>
            <a:off x="3890619" y="1405147"/>
            <a:ext cx="16602762" cy="795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600">
                <a:solidFill>
                  <a:srgbClr val="000000"/>
                </a:solidFill>
              </a:defRPr>
            </a:lvl1pPr>
          </a:lstStyle>
          <a:p>
            <a:pPr/>
            <a:r>
              <a:t>Higher buildings lead to savings in energy use and mobility </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2" name="Social Networks get denser"/>
          <p:cNvSpPr txBox="1"/>
          <p:nvPr>
            <p:ph type="body" sz="half" idx="1"/>
          </p:nvPr>
        </p:nvSpPr>
        <p:spPr>
          <a:prstGeom prst="rect">
            <a:avLst/>
          </a:prstGeom>
        </p:spPr>
        <p:txBody>
          <a:bodyPr/>
          <a:lstStyle/>
          <a:p>
            <a:pPr/>
            <a:r>
              <a:t>Social Networks get denser</a:t>
            </a:r>
          </a:p>
        </p:txBody>
      </p:sp>
      <p:sp>
        <p:nvSpPr>
          <p:cNvPr id="533" name="average connectivity per capita:"/>
          <p:cNvSpPr txBox="1"/>
          <p:nvPr/>
        </p:nvSpPr>
        <p:spPr>
          <a:xfrm>
            <a:off x="2250818" y="9074658"/>
            <a:ext cx="6752845"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average connectivity per capita: </a:t>
            </a:r>
          </a:p>
        </p:txBody>
      </p:sp>
      <p:sp>
        <p:nvSpPr>
          <p:cNvPr id="534" name="Equation"/>
          <p:cNvSpPr txBox="1"/>
          <p:nvPr/>
        </p:nvSpPr>
        <p:spPr>
          <a:xfrm>
            <a:off x="9637093" y="8847905"/>
            <a:ext cx="1718503" cy="75386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900" i="1">
                      <a:solidFill>
                        <a:srgbClr val="5E5E5E"/>
                      </a:solidFill>
                      <a:latin typeface="Cambria Math" panose="02040503050406030204" pitchFamily="18" charset="0"/>
                    </a:rPr>
                    <m:t>∼</m:t>
                  </m:r>
                  <m:sSup>
                    <m:e>
                      <m:r>
                        <a:rPr xmlns:a="http://schemas.openxmlformats.org/drawingml/2006/main" sz="6900" i="1">
                          <a:solidFill>
                            <a:srgbClr val="5E5E5E"/>
                          </a:solidFill>
                          <a:latin typeface="Cambria Math" panose="02040503050406030204" pitchFamily="18" charset="0"/>
                        </a:rPr>
                        <m:t>N</m:t>
                      </m:r>
                    </m:e>
                    <m:sup>
                      <m:r>
                        <a:rPr xmlns:a="http://schemas.openxmlformats.org/drawingml/2006/main" sz="6900" i="1">
                          <a:solidFill>
                            <a:srgbClr val="5E5E5E"/>
                          </a:solidFill>
                          <a:latin typeface="Cambria Math" panose="02040503050406030204" pitchFamily="18" charset="0"/>
                        </a:rPr>
                        <m:t>δ</m:t>
                      </m:r>
                    </m:sup>
                  </m:sSup>
                </m:oMath>
              </m:oMathPara>
            </a14:m>
            <a:endParaRPr sz="6900">
              <a:solidFill>
                <a:srgbClr val="5E5E5E"/>
              </a:solidFill>
            </a:endParaR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6" name="info_graphics_08.jpg" descr="info_graphics_08.jpg"/>
          <p:cNvPicPr>
            <a:picLocks noChangeAspect="1"/>
          </p:cNvPicPr>
          <p:nvPr/>
        </p:nvPicPr>
        <p:blipFill>
          <a:blip r:embed="rId3">
            <a:extLst/>
          </a:blip>
          <a:srcRect l="0" t="4225" r="0" b="4225"/>
          <a:stretch>
            <a:fillRect/>
          </a:stretch>
        </p:blipFill>
        <p:spPr>
          <a:xfrm>
            <a:off x="1518692" y="139283"/>
            <a:ext cx="12081269" cy="15633109"/>
          </a:xfrm>
          <a:prstGeom prst="rect">
            <a:avLst/>
          </a:prstGeom>
          <a:ln w="12700">
            <a:miter lim="400000"/>
          </a:ln>
        </p:spPr>
      </p:pic>
      <p:sp>
        <p:nvSpPr>
          <p:cNvPr id="537" name="Schläpfer et al, 2014"/>
          <p:cNvSpPr txBox="1"/>
          <p:nvPr/>
        </p:nvSpPr>
        <p:spPr>
          <a:xfrm>
            <a:off x="17109433" y="13100668"/>
            <a:ext cx="4255927" cy="651051"/>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3400">
                <a:solidFill>
                  <a:srgbClr val="FFFFFF"/>
                </a:solidFill>
                <a:latin typeface="Helvetica Neue Light"/>
                <a:ea typeface="Helvetica Neue Light"/>
                <a:cs typeface="Helvetica Neue Light"/>
                <a:sym typeface="Helvetica Neue Light"/>
              </a:defRPr>
            </a:lvl1pPr>
          </a:lstStyle>
          <a:p>
            <a:pPr/>
            <a:r>
              <a:t>Schläpfer et al, 2014</a:t>
            </a:r>
          </a:p>
        </p:txBody>
      </p:sp>
      <p:sp>
        <p:nvSpPr>
          <p:cNvPr id="538" name="𝛽 = 1.12-1.19"/>
          <p:cNvSpPr txBox="1"/>
          <p:nvPr/>
        </p:nvSpPr>
        <p:spPr>
          <a:xfrm>
            <a:off x="14419010" y="3213496"/>
            <a:ext cx="5227926" cy="14478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6600">
                <a:solidFill>
                  <a:srgbClr val="FF4013"/>
                </a:solidFill>
                <a:latin typeface="Helvetica Neue Light"/>
                <a:ea typeface="Helvetica Neue Light"/>
                <a:cs typeface="Helvetica Neue Light"/>
                <a:sym typeface="Helvetica Neue Light"/>
              </a:defRPr>
            </a:lvl1pPr>
          </a:lstStyle>
          <a:p>
            <a:pPr/>
            <a:r>
              <a:t>𝛽 = 1.12-1.19</a:t>
            </a:r>
          </a:p>
        </p:txBody>
      </p:sp>
      <p:sp>
        <p:nvSpPr>
          <p:cNvPr id="539" name="in agreement with theory."/>
          <p:cNvSpPr txBox="1"/>
          <p:nvPr/>
        </p:nvSpPr>
        <p:spPr>
          <a:xfrm>
            <a:off x="14111653" y="5157787"/>
            <a:ext cx="7092796" cy="914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000">
                <a:solidFill>
                  <a:srgbClr val="000000"/>
                </a:solidFill>
                <a:latin typeface="Helvetica Neue Light"/>
                <a:ea typeface="Helvetica Neue Light"/>
                <a:cs typeface="Helvetica Neue Light"/>
                <a:sym typeface="Helvetica Neue Light"/>
              </a:defRPr>
            </a:lvl1pPr>
          </a:lstStyle>
          <a:p>
            <a:pPr/>
            <a:r>
              <a:t>in agreement with theory.</a:t>
            </a:r>
          </a:p>
        </p:txBody>
      </p:sp>
      <p:sp>
        <p:nvSpPr>
          <p:cNvPr id="540" name="Urban cellphone networks"/>
          <p:cNvSpPr txBox="1"/>
          <p:nvPr/>
        </p:nvSpPr>
        <p:spPr>
          <a:xfrm>
            <a:off x="13601200" y="1067196"/>
            <a:ext cx="7608095" cy="1879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defTabSz="821531">
              <a:defRPr sz="5600">
                <a:solidFill>
                  <a:srgbClr val="000000"/>
                </a:solidFill>
                <a:latin typeface="Helvetica Neue Light"/>
                <a:ea typeface="Helvetica Neue Light"/>
                <a:cs typeface="Helvetica Neue Light"/>
                <a:sym typeface="Helvetica Neue Light"/>
              </a:defRPr>
            </a:lvl1pPr>
          </a:lstStyle>
          <a:p>
            <a:pPr/>
            <a:r>
              <a:t>Urban cellphone networks</a:t>
            </a:r>
          </a:p>
        </p:txBody>
      </p:sp>
      <p:sp>
        <p:nvSpPr>
          <p:cNvPr id="541" name="Network clustering…"/>
          <p:cNvSpPr txBox="1"/>
          <p:nvPr/>
        </p:nvSpPr>
        <p:spPr>
          <a:xfrm>
            <a:off x="14098375" y="6822281"/>
            <a:ext cx="5616381" cy="176807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algn="l" defTabSz="821531">
              <a:defRPr sz="5200">
                <a:solidFill>
                  <a:srgbClr val="000000"/>
                </a:solidFill>
                <a:latin typeface="Helvetica Neue Light"/>
                <a:ea typeface="Helvetica Neue Light"/>
                <a:cs typeface="Helvetica Neue Light"/>
                <a:sym typeface="Helvetica Neue Light"/>
              </a:defRPr>
            </a:pPr>
            <a:r>
              <a:t>Network clustering</a:t>
            </a:r>
          </a:p>
          <a:p>
            <a:pPr algn="l" defTabSz="821531">
              <a:defRPr sz="5200">
                <a:solidFill>
                  <a:srgbClr val="000000"/>
                </a:solidFill>
                <a:latin typeface="Helvetica Neue Light"/>
                <a:ea typeface="Helvetica Neue Light"/>
                <a:cs typeface="Helvetica Neue Light"/>
                <a:sym typeface="Helvetica Neue Light"/>
              </a:defRPr>
            </a:pPr>
            <a:r>
              <a:t>is preserved: </a:t>
            </a:r>
          </a:p>
        </p:txBody>
      </p:sp>
      <p:sp>
        <p:nvSpPr>
          <p:cNvPr id="542" name="same sense of…"/>
          <p:cNvSpPr txBox="1"/>
          <p:nvPr/>
        </p:nvSpPr>
        <p:spPr>
          <a:xfrm>
            <a:off x="14104035" y="8857059"/>
            <a:ext cx="8483204" cy="25908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5200">
                <a:solidFill>
                  <a:srgbClr val="FF2600"/>
                </a:solidFill>
                <a:latin typeface="Helvetica Neue Light"/>
                <a:ea typeface="Helvetica Neue Light"/>
                <a:cs typeface="Helvetica Neue Light"/>
                <a:sym typeface="Helvetica Neue Light"/>
              </a:defRPr>
            </a:pPr>
            <a:r>
              <a:t>same sense of </a:t>
            </a:r>
          </a:p>
          <a:p>
            <a:pPr algn="l" defTabSz="821531">
              <a:defRPr sz="5200">
                <a:solidFill>
                  <a:srgbClr val="FF2600"/>
                </a:solidFill>
                <a:latin typeface="Helvetica Neue Light"/>
                <a:ea typeface="Helvetica Neue Light"/>
                <a:cs typeface="Helvetica Neue Light"/>
                <a:sym typeface="Helvetica Neue Light"/>
              </a:defRPr>
            </a:pPr>
            <a:r>
              <a:t>community </a:t>
            </a:r>
          </a:p>
          <a:p>
            <a:pPr algn="l" defTabSz="821531">
              <a:defRPr sz="5200">
                <a:solidFill>
                  <a:srgbClr val="FF2600"/>
                </a:solidFill>
                <a:latin typeface="Helvetica Neue Light"/>
                <a:ea typeface="Helvetica Neue Light"/>
                <a:cs typeface="Helvetica Neue Light"/>
                <a:sym typeface="Helvetica Neue Light"/>
              </a:defRPr>
            </a:pPr>
            <a:r>
              <a:t>in town and country!</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6" name="Figure_3.15.pdf" descr="Figure_3.15.pdf"/>
          <p:cNvPicPr>
            <a:picLocks noChangeAspect="1"/>
          </p:cNvPicPr>
          <p:nvPr/>
        </p:nvPicPr>
        <p:blipFill>
          <a:blip r:embed="rId3">
            <a:extLst/>
          </a:blip>
          <a:stretch>
            <a:fillRect/>
          </a:stretch>
        </p:blipFill>
        <p:spPr>
          <a:xfrm>
            <a:off x="3050448" y="787624"/>
            <a:ext cx="17104422" cy="12828317"/>
          </a:xfrm>
          <a:prstGeom prst="rect">
            <a:avLst/>
          </a:prstGeom>
          <a:ln w="12700">
            <a:miter lim="400000"/>
          </a:ln>
        </p:spPr>
      </p:pic>
      <p:sp>
        <p:nvSpPr>
          <p:cNvPr id="547" name="From cellphones”  distribution of degree is very wide (lognormal)"/>
          <p:cNvSpPr txBox="1"/>
          <p:nvPr/>
        </p:nvSpPr>
        <p:spPr>
          <a:xfrm>
            <a:off x="5443010" y="-9833"/>
            <a:ext cx="14332879"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From cellphones”  distribution of degree is very wide (lognormal)</a:t>
            </a:r>
          </a:p>
        </p:txBody>
      </p:sp>
      <p:sp>
        <p:nvSpPr>
          <p:cNvPr id="548" name="500 connections"/>
          <p:cNvSpPr txBox="1"/>
          <p:nvPr/>
        </p:nvSpPr>
        <p:spPr>
          <a:xfrm>
            <a:off x="7371294" y="2305480"/>
            <a:ext cx="237286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500 connections</a:t>
            </a:r>
          </a:p>
        </p:txBody>
      </p:sp>
      <p:sp>
        <p:nvSpPr>
          <p:cNvPr id="549" name="10 connections"/>
          <p:cNvSpPr txBox="1"/>
          <p:nvPr/>
        </p:nvSpPr>
        <p:spPr>
          <a:xfrm>
            <a:off x="2573626" y="95450"/>
            <a:ext cx="220340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10 connections</a:t>
            </a:r>
          </a:p>
        </p:txBody>
      </p:sp>
      <p:sp>
        <p:nvSpPr>
          <p:cNvPr id="550" name="Line"/>
          <p:cNvSpPr/>
          <p:nvPr/>
        </p:nvSpPr>
        <p:spPr>
          <a:xfrm>
            <a:off x="4898708" y="580250"/>
            <a:ext cx="1666540" cy="657905"/>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551" name="Line"/>
          <p:cNvSpPr/>
          <p:nvPr/>
        </p:nvSpPr>
        <p:spPr>
          <a:xfrm>
            <a:off x="8537200" y="2794501"/>
            <a:ext cx="379083" cy="1245999"/>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73" name="Image" descr="Image"/>
          <p:cNvPicPr>
            <a:picLocks noChangeAspect="1"/>
          </p:cNvPicPr>
          <p:nvPr/>
        </p:nvPicPr>
        <p:blipFill>
          <a:blip r:embed="rId3">
            <a:extLst/>
          </a:blip>
          <a:stretch>
            <a:fillRect/>
          </a:stretch>
        </p:blipFill>
        <p:spPr>
          <a:xfrm>
            <a:off x="11293893" y="4851417"/>
            <a:ext cx="1838479" cy="4017415"/>
          </a:xfrm>
          <a:prstGeom prst="rect">
            <a:avLst/>
          </a:prstGeom>
          <a:ln w="12700">
            <a:miter lim="400000"/>
          </a:ln>
        </p:spPr>
      </p:pic>
      <p:pic>
        <p:nvPicPr>
          <p:cNvPr id="274" name="Line Line" descr="Line Line"/>
          <p:cNvPicPr>
            <a:picLocks noChangeAspect="0"/>
          </p:cNvPicPr>
          <p:nvPr/>
        </p:nvPicPr>
        <p:blipFill>
          <a:blip r:embed="rId4">
            <a:extLst/>
          </a:blip>
          <a:stretch>
            <a:fillRect/>
          </a:stretch>
        </p:blipFill>
        <p:spPr>
          <a:xfrm rot="7558987">
            <a:off x="9344564" y="8081484"/>
            <a:ext cx="2319413" cy="139701"/>
          </a:xfrm>
          <a:prstGeom prst="rect">
            <a:avLst/>
          </a:prstGeom>
        </p:spPr>
      </p:pic>
      <p:pic>
        <p:nvPicPr>
          <p:cNvPr id="276" name="Line Line" descr="Line Line"/>
          <p:cNvPicPr>
            <a:picLocks noChangeAspect="0"/>
          </p:cNvPicPr>
          <p:nvPr/>
        </p:nvPicPr>
        <p:blipFill>
          <a:blip r:embed="rId5">
            <a:extLst/>
          </a:blip>
          <a:stretch>
            <a:fillRect/>
          </a:stretch>
        </p:blipFill>
        <p:spPr>
          <a:xfrm rot="2700000">
            <a:off x="12918767" y="7792800"/>
            <a:ext cx="2140668" cy="139701"/>
          </a:xfrm>
          <a:prstGeom prst="rect">
            <a:avLst/>
          </a:prstGeom>
        </p:spPr>
      </p:pic>
      <p:pic>
        <p:nvPicPr>
          <p:cNvPr id="278" name="Line Line" descr="Line Line"/>
          <p:cNvPicPr>
            <a:picLocks noChangeAspect="0"/>
          </p:cNvPicPr>
          <p:nvPr/>
        </p:nvPicPr>
        <p:blipFill>
          <a:blip r:embed="rId6">
            <a:extLst/>
          </a:blip>
          <a:stretch>
            <a:fillRect/>
          </a:stretch>
        </p:blipFill>
        <p:spPr>
          <a:xfrm rot="18900000">
            <a:off x="12446525" y="4333843"/>
            <a:ext cx="1642757" cy="139701"/>
          </a:xfrm>
          <a:prstGeom prst="rect">
            <a:avLst/>
          </a:prstGeom>
        </p:spPr>
      </p:pic>
      <p:pic>
        <p:nvPicPr>
          <p:cNvPr id="280" name="Line Line" descr="Line Line"/>
          <p:cNvPicPr>
            <a:picLocks noChangeAspect="0"/>
          </p:cNvPicPr>
          <p:nvPr/>
        </p:nvPicPr>
        <p:blipFill>
          <a:blip r:embed="rId7">
            <a:extLst/>
          </a:blip>
          <a:stretch>
            <a:fillRect/>
          </a:stretch>
        </p:blipFill>
        <p:spPr>
          <a:xfrm>
            <a:off x="13211801" y="6318856"/>
            <a:ext cx="2483032" cy="139701"/>
          </a:xfrm>
          <a:prstGeom prst="rect">
            <a:avLst/>
          </a:prstGeom>
        </p:spPr>
      </p:pic>
      <p:pic>
        <p:nvPicPr>
          <p:cNvPr id="282" name="Line Line" descr="Line Line"/>
          <p:cNvPicPr>
            <a:picLocks noChangeAspect="0"/>
          </p:cNvPicPr>
          <p:nvPr/>
        </p:nvPicPr>
        <p:blipFill>
          <a:blip r:embed="rId8">
            <a:extLst/>
          </a:blip>
          <a:stretch>
            <a:fillRect/>
          </a:stretch>
        </p:blipFill>
        <p:spPr>
          <a:xfrm rot="12870851">
            <a:off x="9155981" y="4911540"/>
            <a:ext cx="2567214" cy="139701"/>
          </a:xfrm>
          <a:prstGeom prst="rect">
            <a:avLst/>
          </a:prstGeom>
        </p:spPr>
      </p:pic>
      <p:pic>
        <p:nvPicPr>
          <p:cNvPr id="284" name="Line Line" descr="Line Line"/>
          <p:cNvPicPr>
            <a:picLocks noChangeAspect="0"/>
          </p:cNvPicPr>
          <p:nvPr/>
        </p:nvPicPr>
        <p:blipFill>
          <a:blip r:embed="rId9">
            <a:extLst/>
          </a:blip>
          <a:stretch>
            <a:fillRect/>
          </a:stretch>
        </p:blipFill>
        <p:spPr>
          <a:xfrm rot="10471275">
            <a:off x="7475377" y="6437666"/>
            <a:ext cx="3747328" cy="139701"/>
          </a:xfrm>
          <a:prstGeom prst="rect">
            <a:avLst/>
          </a:prstGeom>
        </p:spPr>
      </p:pic>
      <p:pic>
        <p:nvPicPr>
          <p:cNvPr id="286" name="Line Line" descr="Line Line"/>
          <p:cNvPicPr>
            <a:picLocks noChangeAspect="0"/>
          </p:cNvPicPr>
          <p:nvPr/>
        </p:nvPicPr>
        <p:blipFill>
          <a:blip r:embed="rId10">
            <a:extLst/>
          </a:blip>
          <a:stretch>
            <a:fillRect/>
          </a:stretch>
        </p:blipFill>
        <p:spPr>
          <a:xfrm rot="15075766">
            <a:off x="10697330" y="3616218"/>
            <a:ext cx="1874676" cy="139701"/>
          </a:xfrm>
          <a:prstGeom prst="rect">
            <a:avLst/>
          </a:prstGeom>
        </p:spPr>
      </p:pic>
      <p:sp>
        <p:nvSpPr>
          <p:cNvPr id="288" name="Circle"/>
          <p:cNvSpPr/>
          <p:nvPr/>
        </p:nvSpPr>
        <p:spPr>
          <a:xfrm>
            <a:off x="9338304" y="8941058"/>
            <a:ext cx="678657" cy="678657"/>
          </a:xfrm>
          <a:prstGeom prst="ellipse">
            <a:avLst/>
          </a:prstGeom>
          <a:blipFill>
            <a:blip r:embed="rId1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89" name="Circle"/>
          <p:cNvSpPr/>
          <p:nvPr/>
        </p:nvSpPr>
        <p:spPr>
          <a:xfrm>
            <a:off x="14596540" y="8462501"/>
            <a:ext cx="678657" cy="678657"/>
          </a:xfrm>
          <a:prstGeom prst="ellipse">
            <a:avLst/>
          </a:prstGeom>
          <a:blipFill>
            <a:blip r:embed="rId1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0" name="Circle"/>
          <p:cNvSpPr/>
          <p:nvPr/>
        </p:nvSpPr>
        <p:spPr>
          <a:xfrm>
            <a:off x="15559944" y="6049378"/>
            <a:ext cx="678658" cy="678658"/>
          </a:xfrm>
          <a:prstGeom prst="ellipse">
            <a:avLst/>
          </a:prstGeom>
          <a:blipFill>
            <a:blip r:embed="rId1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1" name="Circle"/>
          <p:cNvSpPr/>
          <p:nvPr/>
        </p:nvSpPr>
        <p:spPr>
          <a:xfrm>
            <a:off x="13650306" y="3314728"/>
            <a:ext cx="678657" cy="678657"/>
          </a:xfrm>
          <a:prstGeom prst="ellipse">
            <a:avLst/>
          </a:prstGeom>
          <a:blipFill>
            <a:blip r:embed="rId1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2" name="Circle"/>
          <p:cNvSpPr/>
          <p:nvPr/>
        </p:nvSpPr>
        <p:spPr>
          <a:xfrm>
            <a:off x="10931474" y="2244380"/>
            <a:ext cx="678657" cy="678657"/>
          </a:xfrm>
          <a:prstGeom prst="ellipse">
            <a:avLst/>
          </a:prstGeom>
          <a:blipFill>
            <a:blip r:embed="rId1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3" name="Circle"/>
          <p:cNvSpPr/>
          <p:nvPr/>
        </p:nvSpPr>
        <p:spPr>
          <a:xfrm>
            <a:off x="8872810" y="3809341"/>
            <a:ext cx="678657" cy="678658"/>
          </a:xfrm>
          <a:prstGeom prst="ellipse">
            <a:avLst/>
          </a:prstGeom>
          <a:blipFill>
            <a:blip r:embed="rId16"/>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4" name="Circle"/>
          <p:cNvSpPr/>
          <p:nvPr/>
        </p:nvSpPr>
        <p:spPr>
          <a:xfrm>
            <a:off x="7038107" y="6411515"/>
            <a:ext cx="678657" cy="678657"/>
          </a:xfrm>
          <a:prstGeom prst="ellipse">
            <a:avLst/>
          </a:prstGeom>
          <a:blipFill>
            <a:blip r:embed="rId1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5" name="…can be abstracted in terms of an “ego-network”"/>
          <p:cNvSpPr txBox="1"/>
          <p:nvPr/>
        </p:nvSpPr>
        <p:spPr>
          <a:xfrm>
            <a:off x="15106132" y="13014217"/>
            <a:ext cx="8610601"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…can be abstracted in terms of an “ego-network”</a:t>
            </a:r>
          </a:p>
        </p:txBody>
      </p:sp>
      <p:sp>
        <p:nvSpPr>
          <p:cNvPr id="296"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5" name="Figure_3.16.pdf" descr="Figure_3.16.pdf"/>
          <p:cNvPicPr>
            <a:picLocks noChangeAspect="1"/>
          </p:cNvPicPr>
          <p:nvPr/>
        </p:nvPicPr>
        <p:blipFill>
          <a:blip r:embed="rId3">
            <a:extLst/>
          </a:blip>
          <a:stretch>
            <a:fillRect/>
          </a:stretch>
        </p:blipFill>
        <p:spPr>
          <a:xfrm>
            <a:off x="2393259" y="564760"/>
            <a:ext cx="16781973" cy="12586480"/>
          </a:xfrm>
          <a:prstGeom prst="rect">
            <a:avLst/>
          </a:prstGeom>
          <a:ln w="12700">
            <a:miter lim="400000"/>
          </a:ln>
        </p:spPr>
      </p:pic>
      <p:sp>
        <p:nvSpPr>
          <p:cNvPr id="556" name="How many of your friends are mutual friends ?…"/>
          <p:cNvSpPr txBox="1"/>
          <p:nvPr/>
        </p:nvSpPr>
        <p:spPr>
          <a:xfrm>
            <a:off x="4174011" y="1241577"/>
            <a:ext cx="8767434" cy="13122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100"/>
            </a:pPr>
            <a:r>
              <a:t>How many of your friends are mutual friends ?</a:t>
            </a:r>
          </a:p>
          <a:p>
            <a:pPr/>
          </a:p>
          <a:p>
            <a:pPr/>
            <a:r>
              <a:t>clustering coefficient</a:t>
            </a:r>
          </a:p>
        </p:txBody>
      </p:sp>
      <p:sp>
        <p:nvSpPr>
          <p:cNvPr id="557" name="Contagion Dynamics…"/>
          <p:cNvSpPr txBox="1"/>
          <p:nvPr/>
        </p:nvSpPr>
        <p:spPr>
          <a:xfrm>
            <a:off x="19223559" y="997384"/>
            <a:ext cx="4501135" cy="28319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Contagion Dynamics </a:t>
            </a:r>
          </a:p>
          <a:p>
            <a:pPr>
              <a:defRPr sz="3600"/>
            </a:pPr>
          </a:p>
          <a:p>
            <a:pPr>
              <a:defRPr sz="3600"/>
            </a:pPr>
            <a:r>
              <a:t>scales </a:t>
            </a:r>
            <a:r>
              <a:rPr b="1"/>
              <a:t>superlinearly </a:t>
            </a:r>
            <a:endParaRPr b="1"/>
          </a:p>
          <a:p>
            <a:pPr>
              <a:defRPr sz="3600"/>
            </a:pPr>
          </a:p>
          <a:p>
            <a:pPr>
              <a:defRPr sz="3600"/>
            </a:pPr>
            <a:r>
              <a:t>with population size </a:t>
            </a:r>
          </a:p>
        </p:txBody>
      </p:sp>
      <p:sp>
        <p:nvSpPr>
          <p:cNvPr id="558" name="https://royalsocietypublishing.org/doi/full/10.1098/rsif.2013.0789"/>
          <p:cNvSpPr txBox="1"/>
          <p:nvPr/>
        </p:nvSpPr>
        <p:spPr>
          <a:xfrm>
            <a:off x="15450290" y="13212516"/>
            <a:ext cx="891296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https://royalsocietypublishing.org/doi/full/10.1098/rsif.2013.0789</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2" name="Contagious Diseases and Information spread faster in larger cities"/>
          <p:cNvSpPr txBox="1"/>
          <p:nvPr>
            <p:ph type="body" sz="half" idx="1"/>
          </p:nvPr>
        </p:nvSpPr>
        <p:spPr>
          <a:prstGeom prst="rect">
            <a:avLst/>
          </a:prstGeom>
        </p:spPr>
        <p:txBody>
          <a:bodyPr/>
          <a:lstStyle>
            <a:lvl1pPr defTabSz="2170121">
              <a:defRPr spc="-206" sz="10324"/>
            </a:lvl1pPr>
          </a:lstStyle>
          <a:p>
            <a:pPr/>
            <a:r>
              <a:t>Contagious Diseases and Information spread faster in larger cities</a:t>
            </a:r>
          </a:p>
        </p:txBody>
      </p:sp>
      <p:sp>
        <p:nvSpPr>
          <p:cNvPr id="563" name="average connectivity per capita:"/>
          <p:cNvSpPr txBox="1"/>
          <p:nvPr/>
        </p:nvSpPr>
        <p:spPr>
          <a:xfrm>
            <a:off x="2250818" y="9074658"/>
            <a:ext cx="6752845"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average connectivity per capita: </a:t>
            </a:r>
          </a:p>
        </p:txBody>
      </p:sp>
      <p:sp>
        <p:nvSpPr>
          <p:cNvPr id="564" name="Equation"/>
          <p:cNvSpPr txBox="1"/>
          <p:nvPr/>
        </p:nvSpPr>
        <p:spPr>
          <a:xfrm>
            <a:off x="9637093" y="8847905"/>
            <a:ext cx="3601464" cy="89582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900" i="1">
                      <a:solidFill>
                        <a:srgbClr val="5E5E5E"/>
                      </a:solidFill>
                      <a:latin typeface="Cambria Math" panose="02040503050406030204" pitchFamily="18" charset="0"/>
                    </a:rPr>
                    <m:t>k</m:t>
                  </m:r>
                  <m:r>
                    <a:rPr xmlns:a="http://schemas.openxmlformats.org/drawingml/2006/main" sz="6900" i="1">
                      <a:solidFill>
                        <a:srgbClr val="5E5E5E"/>
                      </a:solidFill>
                      <a:latin typeface="Cambria Math" panose="02040503050406030204" pitchFamily="18" charset="0"/>
                    </a:rPr>
                    <m:t>(</m:t>
                  </m:r>
                  <m:r>
                    <a:rPr xmlns:a="http://schemas.openxmlformats.org/drawingml/2006/main" sz="6900" i="1">
                      <a:solidFill>
                        <a:srgbClr val="5E5E5E"/>
                      </a:solidFill>
                      <a:latin typeface="Cambria Math" panose="02040503050406030204" pitchFamily="18" charset="0"/>
                    </a:rPr>
                    <m:t>N</m:t>
                  </m:r>
                  <m:r>
                    <a:rPr xmlns:a="http://schemas.openxmlformats.org/drawingml/2006/main" sz="6900" i="1">
                      <a:solidFill>
                        <a:srgbClr val="5E5E5E"/>
                      </a:solidFill>
                      <a:latin typeface="Cambria Math" panose="02040503050406030204" pitchFamily="18" charset="0"/>
                    </a:rPr>
                    <m:t>)</m:t>
                  </m:r>
                  <m:r>
                    <a:rPr xmlns:a="http://schemas.openxmlformats.org/drawingml/2006/main" sz="6900" i="1">
                      <a:solidFill>
                        <a:srgbClr val="5E5E5E"/>
                      </a:solidFill>
                      <a:latin typeface="Cambria Math" panose="02040503050406030204" pitchFamily="18" charset="0"/>
                    </a:rPr>
                    <m:t>∼</m:t>
                  </m:r>
                  <m:sSup>
                    <m:e>
                      <m:r>
                        <a:rPr xmlns:a="http://schemas.openxmlformats.org/drawingml/2006/main" sz="6900" i="1">
                          <a:solidFill>
                            <a:srgbClr val="5E5E5E"/>
                          </a:solidFill>
                          <a:latin typeface="Cambria Math" panose="02040503050406030204" pitchFamily="18" charset="0"/>
                        </a:rPr>
                        <m:t>N</m:t>
                      </m:r>
                    </m:e>
                    <m:sup>
                      <m:r>
                        <a:rPr xmlns:a="http://schemas.openxmlformats.org/drawingml/2006/main" sz="6900" i="1">
                          <a:solidFill>
                            <a:srgbClr val="5E5E5E"/>
                          </a:solidFill>
                          <a:latin typeface="Cambria Math" panose="02040503050406030204" pitchFamily="18" charset="0"/>
                        </a:rPr>
                        <m:t>δ</m:t>
                      </m:r>
                    </m:sup>
                  </m:sSup>
                </m:oMath>
              </m:oMathPara>
            </a14:m>
            <a:endParaRPr sz="6900">
              <a:solidFill>
                <a:srgbClr val="5E5E5E"/>
              </a:solidFill>
            </a:endParaR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6" name="Oval"/>
          <p:cNvSpPr/>
          <p:nvPr/>
        </p:nvSpPr>
        <p:spPr>
          <a:xfrm>
            <a:off x="2107893" y="5257800"/>
            <a:ext cx="4074518" cy="2227858"/>
          </a:xfrm>
          <a:prstGeom prst="ellipse">
            <a:avLst/>
          </a:prstGeom>
          <a:ln w="508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567" name="cholera-map.jpg" descr="cholera-map.jpg"/>
          <p:cNvPicPr>
            <a:picLocks noChangeAspect="1"/>
          </p:cNvPicPr>
          <p:nvPr/>
        </p:nvPicPr>
        <p:blipFill>
          <a:blip r:embed="rId2">
            <a:extLst/>
          </a:blip>
          <a:stretch>
            <a:fillRect/>
          </a:stretch>
        </p:blipFill>
        <p:spPr>
          <a:xfrm>
            <a:off x="9548628" y="3720851"/>
            <a:ext cx="14527881" cy="9797874"/>
          </a:xfrm>
          <a:prstGeom prst="rect">
            <a:avLst/>
          </a:prstGeom>
          <a:ln w="12700">
            <a:miter lim="400000"/>
          </a:ln>
        </p:spPr>
      </p:pic>
      <p:pic>
        <p:nvPicPr>
          <p:cNvPr id="568" name="Unknown.jpeg" descr="Unknown.jpeg"/>
          <p:cNvPicPr>
            <a:picLocks noChangeAspect="1"/>
          </p:cNvPicPr>
          <p:nvPr/>
        </p:nvPicPr>
        <p:blipFill>
          <a:blip r:embed="rId3">
            <a:extLst/>
          </a:blip>
          <a:stretch>
            <a:fillRect/>
          </a:stretch>
        </p:blipFill>
        <p:spPr>
          <a:xfrm>
            <a:off x="2452" y="-41174"/>
            <a:ext cx="10320143" cy="3962708"/>
          </a:xfrm>
          <a:prstGeom prst="rect">
            <a:avLst/>
          </a:prstGeom>
          <a:ln w="12700">
            <a:miter lim="400000"/>
          </a:ln>
        </p:spPr>
      </p:pic>
      <p:sp>
        <p:nvSpPr>
          <p:cNvPr id="569" name="London 1854"/>
          <p:cNvSpPr txBox="1"/>
          <p:nvPr/>
        </p:nvSpPr>
        <p:spPr>
          <a:xfrm>
            <a:off x="7044334" y="10426244"/>
            <a:ext cx="256123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London 1854</a:t>
            </a:r>
          </a:p>
        </p:txBody>
      </p:sp>
      <p:sp>
        <p:nvSpPr>
          <p:cNvPr id="570" name="Science"/>
          <p:cNvSpPr txBox="1"/>
          <p:nvPr/>
        </p:nvSpPr>
        <p:spPr>
          <a:xfrm>
            <a:off x="2308358" y="4833920"/>
            <a:ext cx="2279587" cy="746160"/>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300">
                <a:solidFill>
                  <a:srgbClr val="FFFFFF"/>
                </a:solidFill>
                <a:latin typeface="Helvetica Neue Medium"/>
                <a:ea typeface="Helvetica Neue Medium"/>
                <a:cs typeface="Helvetica Neue Medium"/>
                <a:sym typeface="Helvetica Neue Medium"/>
              </a:defRPr>
            </a:lvl1pPr>
          </a:lstStyle>
          <a:p>
            <a:pPr/>
            <a:r>
              <a:t>Science </a:t>
            </a:r>
          </a:p>
        </p:txBody>
      </p:sp>
      <p:sp>
        <p:nvSpPr>
          <p:cNvPr id="571" name="Policy"/>
          <p:cNvSpPr txBox="1"/>
          <p:nvPr/>
        </p:nvSpPr>
        <p:spPr>
          <a:xfrm>
            <a:off x="5505297" y="5930444"/>
            <a:ext cx="1372109"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Policy </a:t>
            </a:r>
          </a:p>
        </p:txBody>
      </p:sp>
      <p:sp>
        <p:nvSpPr>
          <p:cNvPr id="572" name="Implementation"/>
          <p:cNvSpPr txBox="1"/>
          <p:nvPr/>
        </p:nvSpPr>
        <p:spPr>
          <a:xfrm>
            <a:off x="1930806" y="7163378"/>
            <a:ext cx="3034691"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Implementation</a:t>
            </a:r>
          </a:p>
        </p:txBody>
      </p:sp>
      <p:sp>
        <p:nvSpPr>
          <p:cNvPr id="573" name="Spread"/>
          <p:cNvSpPr txBox="1"/>
          <p:nvPr/>
        </p:nvSpPr>
        <p:spPr>
          <a:xfrm>
            <a:off x="1091590" y="6079173"/>
            <a:ext cx="1461923"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Spread</a:t>
            </a:r>
          </a:p>
        </p:txBody>
      </p:sp>
      <p:sp>
        <p:nvSpPr>
          <p:cNvPr id="574" name="Third cholera pandemic"/>
          <p:cNvSpPr txBox="1"/>
          <p:nvPr/>
        </p:nvSpPr>
        <p:spPr>
          <a:xfrm>
            <a:off x="4502251" y="11041989"/>
            <a:ext cx="4397757"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200">
                <a:solidFill>
                  <a:srgbClr val="000000"/>
                </a:solidFill>
              </a:defRPr>
            </a:lvl1pPr>
          </a:lstStyle>
          <a:p>
            <a:pPr/>
            <a:r>
              <a:t>Third cholera pandemic</a:t>
            </a:r>
          </a:p>
        </p:txBody>
      </p:sp>
      <p:sp>
        <p:nvSpPr>
          <p:cNvPr id="575" name="5.5% death rate in Chicago"/>
          <p:cNvSpPr txBox="1"/>
          <p:nvPr/>
        </p:nvSpPr>
        <p:spPr>
          <a:xfrm>
            <a:off x="4540351" y="11645444"/>
            <a:ext cx="5097578"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200">
                <a:solidFill>
                  <a:srgbClr val="000000"/>
                </a:solidFill>
              </a:defRPr>
            </a:lvl1pPr>
          </a:lstStyle>
          <a:p>
            <a:pPr/>
            <a:r>
              <a:t>5.5% death rate in Chicago</a:t>
            </a:r>
          </a:p>
        </p:txBody>
      </p:sp>
      <p:sp>
        <p:nvSpPr>
          <p:cNvPr id="576" name="beginning of modern medicine = beginning of modern urban planning"/>
          <p:cNvSpPr txBox="1"/>
          <p:nvPr/>
        </p:nvSpPr>
        <p:spPr>
          <a:xfrm>
            <a:off x="11587074" y="852822"/>
            <a:ext cx="1192453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beginning of modern medicine = beginning of modern urban planning</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8" name="Screen Shot 2020-10-22 at 2.08.57 PM-2.jpg" descr="Screen Shot 2020-10-22 at 2.08.57 PM-2.jpg"/>
          <p:cNvPicPr>
            <a:picLocks noChangeAspect="1"/>
          </p:cNvPicPr>
          <p:nvPr/>
        </p:nvPicPr>
        <p:blipFill>
          <a:blip r:embed="rId2">
            <a:extLst/>
          </a:blip>
          <a:srcRect l="8" t="0" r="8" b="0"/>
          <a:stretch>
            <a:fillRect/>
          </a:stretch>
        </p:blipFill>
        <p:spPr>
          <a:xfrm>
            <a:off x="1291018" y="3368088"/>
            <a:ext cx="8686801" cy="8877301"/>
          </a:xfrm>
          <a:prstGeom prst="rect">
            <a:avLst/>
          </a:prstGeom>
          <a:ln w="12700">
            <a:miter lim="400000"/>
          </a:ln>
        </p:spPr>
      </p:pic>
      <p:sp>
        <p:nvSpPr>
          <p:cNvPr id="579" name="Contagious Processes on Networks"/>
          <p:cNvSpPr txBox="1"/>
          <p:nvPr/>
        </p:nvSpPr>
        <p:spPr>
          <a:xfrm>
            <a:off x="801484" y="846398"/>
            <a:ext cx="9665869"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lvl1pPr>
          </a:lstStyle>
          <a:p>
            <a:pPr/>
            <a:r>
              <a:t>Contagious Processes on Networks</a:t>
            </a:r>
          </a:p>
        </p:txBody>
      </p:sp>
      <p:pic>
        <p:nvPicPr>
          <p:cNvPr id="580" name="Screen Shot 2020-10-22 at 2.11.19 PM.pdf" descr="Screen Shot 2020-10-22 at 2.11.19 PM.pdf"/>
          <p:cNvPicPr>
            <a:picLocks noChangeAspect="1"/>
          </p:cNvPicPr>
          <p:nvPr/>
        </p:nvPicPr>
        <p:blipFill>
          <a:blip r:embed="rId3">
            <a:extLst/>
          </a:blip>
          <a:stretch>
            <a:fillRect/>
          </a:stretch>
        </p:blipFill>
        <p:spPr>
          <a:xfrm>
            <a:off x="17562326" y="11192374"/>
            <a:ext cx="5163372" cy="1489435"/>
          </a:xfrm>
          <a:prstGeom prst="rect">
            <a:avLst/>
          </a:prstGeom>
          <a:ln w="12700">
            <a:miter lim="400000"/>
          </a:ln>
        </p:spPr>
      </p:pic>
      <p:pic>
        <p:nvPicPr>
          <p:cNvPr id="581" name="R_COVID.jpg" descr="R_COVID.jpg"/>
          <p:cNvPicPr>
            <a:picLocks noChangeAspect="1"/>
          </p:cNvPicPr>
          <p:nvPr/>
        </p:nvPicPr>
        <p:blipFill>
          <a:blip r:embed="rId4">
            <a:extLst/>
          </a:blip>
          <a:stretch>
            <a:fillRect/>
          </a:stretch>
        </p:blipFill>
        <p:spPr>
          <a:xfrm>
            <a:off x="9695987" y="4165703"/>
            <a:ext cx="13777268" cy="6708086"/>
          </a:xfrm>
          <a:prstGeom prst="rect">
            <a:avLst/>
          </a:prstGeom>
          <a:ln w="12700">
            <a:miter lim="400000"/>
          </a:ln>
        </p:spPr>
      </p:pic>
      <p:pic>
        <p:nvPicPr>
          <p:cNvPr id="582" name="Screen Shot 2020-10-22 at 2.10.44 PM.pdf" descr="Screen Shot 2020-10-22 at 2.10.44 PM.pdf"/>
          <p:cNvPicPr>
            <a:picLocks noChangeAspect="1"/>
          </p:cNvPicPr>
          <p:nvPr/>
        </p:nvPicPr>
        <p:blipFill>
          <a:blip r:embed="rId5">
            <a:extLst/>
          </a:blip>
          <a:stretch>
            <a:fillRect/>
          </a:stretch>
        </p:blipFill>
        <p:spPr>
          <a:xfrm>
            <a:off x="2065944" y="12618522"/>
            <a:ext cx="6223001" cy="1092201"/>
          </a:xfrm>
          <a:prstGeom prst="rect">
            <a:avLst/>
          </a:prstGeom>
          <a:ln w="12700">
            <a:miter lim="400000"/>
          </a:ln>
        </p:spPr>
      </p:pic>
      <p:pic>
        <p:nvPicPr>
          <p:cNvPr id="583" name="Screen Shot 2020-10-22 at 2.10.36 PM.pdf" descr="Screen Shot 2020-10-22 at 2.10.36 PM.pdf"/>
          <p:cNvPicPr>
            <a:picLocks noChangeAspect="1"/>
          </p:cNvPicPr>
          <p:nvPr/>
        </p:nvPicPr>
        <p:blipFill>
          <a:blip r:embed="rId6">
            <a:extLst/>
          </a:blip>
          <a:stretch>
            <a:fillRect/>
          </a:stretch>
        </p:blipFill>
        <p:spPr>
          <a:xfrm>
            <a:off x="1906968" y="11700223"/>
            <a:ext cx="7454901" cy="1003301"/>
          </a:xfrm>
          <a:prstGeom prst="rect">
            <a:avLst/>
          </a:prstGeom>
          <a:ln w="12700">
            <a:miter lim="400000"/>
          </a:ln>
        </p:spPr>
      </p:pic>
      <p:pic>
        <p:nvPicPr>
          <p:cNvPr id="584" name="Screen Shot 2020-10-22 at 2.10.27 PM.pdf" descr="Screen Shot 2020-10-22 at 2.10.27 PM.pdf"/>
          <p:cNvPicPr>
            <a:picLocks noChangeAspect="1"/>
          </p:cNvPicPr>
          <p:nvPr/>
        </p:nvPicPr>
        <p:blipFill>
          <a:blip r:embed="rId7">
            <a:extLst/>
          </a:blip>
          <a:stretch>
            <a:fillRect/>
          </a:stretch>
        </p:blipFill>
        <p:spPr>
          <a:xfrm>
            <a:off x="2452448" y="10097106"/>
            <a:ext cx="6363941" cy="1705953"/>
          </a:xfrm>
          <a:prstGeom prst="rect">
            <a:avLst/>
          </a:prstGeom>
          <a:ln w="12700">
            <a:miter lim="400000"/>
          </a:ln>
        </p:spPr>
      </p:pic>
      <p:sp>
        <p:nvSpPr>
          <p:cNvPr id="585" name="Reproductive number:"/>
          <p:cNvSpPr txBox="1"/>
          <p:nvPr/>
        </p:nvSpPr>
        <p:spPr>
          <a:xfrm>
            <a:off x="312302" y="9766897"/>
            <a:ext cx="4292500" cy="58511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Reproductive number:</a:t>
            </a:r>
          </a:p>
        </p:txBody>
      </p:sp>
      <p:sp>
        <p:nvSpPr>
          <p:cNvPr id="586" name="For COVID-19:"/>
          <p:cNvSpPr txBox="1"/>
          <p:nvPr/>
        </p:nvSpPr>
        <p:spPr>
          <a:xfrm>
            <a:off x="9764862" y="3249635"/>
            <a:ext cx="283230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For COVID-19:</a:t>
            </a:r>
          </a:p>
        </p:txBody>
      </p:sp>
      <p:sp>
        <p:nvSpPr>
          <p:cNvPr id="587" name="Equation"/>
          <p:cNvSpPr txBox="1"/>
          <p:nvPr/>
        </p:nvSpPr>
        <p:spPr>
          <a:xfrm>
            <a:off x="18278237" y="12886983"/>
            <a:ext cx="3229001" cy="5552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5E5E5E"/>
                          </a:solidFill>
                          <a:latin typeface="Cambria Math" panose="02040503050406030204" pitchFamily="18" charset="0"/>
                        </a:rPr>
                        <m:t>P</m:t>
                      </m:r>
                    </m:e>
                    <m:sub>
                      <m:r>
                        <a:rPr xmlns:a="http://schemas.openxmlformats.org/drawingml/2006/main" sz="4600" i="1">
                          <a:solidFill>
                            <a:srgbClr val="5E5E5E"/>
                          </a:solidFill>
                          <a:latin typeface="Cambria Math" panose="02040503050406030204" pitchFamily="18" charset="0"/>
                        </a:rPr>
                        <m:t>v</m:t>
                      </m:r>
                    </m:sub>
                  </m:sSub>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1</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1</m:t>
                  </m:r>
                  <m:r>
                    <a:rPr xmlns:a="http://schemas.openxmlformats.org/drawingml/2006/main" sz="4600" i="1">
                      <a:solidFill>
                        <a:srgbClr val="5E5E5E"/>
                      </a:solidFill>
                      <a:latin typeface="Cambria Math" panose="02040503050406030204" pitchFamily="18" charset="0"/>
                    </a:rPr>
                    <m:t>/</m:t>
                  </m:r>
                  <m:r>
                    <m:rPr>
                      <m:scr m:val="script"/>
                    </m:rPr>
                    <a:rPr xmlns:a="http://schemas.openxmlformats.org/drawingml/2006/main" sz="4600" i="1">
                      <a:solidFill>
                        <a:srgbClr val="5E5E5E"/>
                      </a:solidFill>
                      <a:latin typeface="Cambria Math" panose="02040503050406030204" pitchFamily="18" charset="0"/>
                    </a:rPr>
                    <m:t>R</m:t>
                  </m:r>
                </m:oMath>
              </m:oMathPara>
            </a14:m>
            <a:endParaRPr sz="4600">
              <a:solidFill>
                <a:srgbClr val="5E5E5E"/>
              </a:solidFill>
            </a:endParaRPr>
          </a:p>
        </p:txBody>
      </p:sp>
      <p:sp>
        <p:nvSpPr>
          <p:cNvPr id="588" name="size of the outbreak"/>
          <p:cNvSpPr txBox="1"/>
          <p:nvPr/>
        </p:nvSpPr>
        <p:spPr>
          <a:xfrm>
            <a:off x="14746724" y="11863951"/>
            <a:ext cx="3242514"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size of the outbreak</a:t>
            </a:r>
          </a:p>
        </p:txBody>
      </p:sp>
      <p:sp>
        <p:nvSpPr>
          <p:cNvPr id="589" name="vaccination rate:"/>
          <p:cNvSpPr txBox="1"/>
          <p:nvPr/>
        </p:nvSpPr>
        <p:spPr>
          <a:xfrm>
            <a:off x="14953461" y="12896727"/>
            <a:ext cx="2829040"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vaccination rate:</a:t>
            </a:r>
          </a:p>
        </p:txBody>
      </p:sp>
      <p:sp>
        <p:nvSpPr>
          <p:cNvPr id="590" name="https://www.nature.com/articles/s42949-021-00030-0"/>
          <p:cNvSpPr txBox="1"/>
          <p:nvPr/>
        </p:nvSpPr>
        <p:spPr>
          <a:xfrm>
            <a:off x="16737650" y="267341"/>
            <a:ext cx="745937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https://www.nature.com/articles/s42949-021-00030-0</a:t>
            </a:r>
          </a:p>
        </p:txBody>
      </p:sp>
      <p:sp>
        <p:nvSpPr>
          <p:cNvPr id="591" name="Lognormal"/>
          <p:cNvSpPr txBox="1"/>
          <p:nvPr/>
        </p:nvSpPr>
        <p:spPr>
          <a:xfrm>
            <a:off x="10062347" y="11909317"/>
            <a:ext cx="223733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Lognormal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3" name="Screen Shot 2022-09-08 at 12.45.33 AM.jpg" descr="Screen Shot 2022-09-08 at 12.45.33 AM.jpg"/>
          <p:cNvPicPr>
            <a:picLocks noChangeAspect="1"/>
          </p:cNvPicPr>
          <p:nvPr/>
        </p:nvPicPr>
        <p:blipFill>
          <a:blip r:embed="rId2">
            <a:extLst/>
          </a:blip>
          <a:stretch>
            <a:fillRect/>
          </a:stretch>
        </p:blipFill>
        <p:spPr>
          <a:xfrm>
            <a:off x="3649680" y="-176577"/>
            <a:ext cx="17084640" cy="17671925"/>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5" name="blog-crossness-group-of-workers-officials-archive-he-op04614.jpg.jpeg" descr="blog-crossness-group-of-workers-officials-archive-he-op04614.jpg.jpeg"/>
          <p:cNvPicPr>
            <a:picLocks noChangeAspect="1"/>
          </p:cNvPicPr>
          <p:nvPr/>
        </p:nvPicPr>
        <p:blipFill>
          <a:blip r:embed="rId2">
            <a:extLst/>
          </a:blip>
          <a:stretch>
            <a:fillRect/>
          </a:stretch>
        </p:blipFill>
        <p:spPr>
          <a:xfrm>
            <a:off x="201984" y="2370495"/>
            <a:ext cx="11677522" cy="8975010"/>
          </a:xfrm>
          <a:prstGeom prst="rect">
            <a:avLst/>
          </a:prstGeom>
          <a:ln w="12700">
            <a:miter lim="400000"/>
          </a:ln>
        </p:spPr>
      </p:pic>
      <p:pic>
        <p:nvPicPr>
          <p:cNvPr id="596" name="blog-victoria-embankment-1890-postcard-public-domain.jpg.jpeg" descr="blog-victoria-embankment-1890-postcard-public-domain.jpg.jpeg"/>
          <p:cNvPicPr>
            <a:picLocks noChangeAspect="1"/>
          </p:cNvPicPr>
          <p:nvPr/>
        </p:nvPicPr>
        <p:blipFill>
          <a:blip r:embed="rId3">
            <a:extLst/>
          </a:blip>
          <a:stretch>
            <a:fillRect/>
          </a:stretch>
        </p:blipFill>
        <p:spPr>
          <a:xfrm>
            <a:off x="11322391" y="2116094"/>
            <a:ext cx="12708626" cy="9483812"/>
          </a:xfrm>
          <a:prstGeom prst="rect">
            <a:avLst/>
          </a:prstGeom>
          <a:ln w="12700">
            <a:miter lim="400000"/>
          </a:ln>
        </p:spPr>
      </p:pic>
      <p:sp>
        <p:nvSpPr>
          <p:cNvPr id="597" name="https://heritagecalling.com/2019/03/28/the-story-of-londons-sewer-system/"/>
          <p:cNvSpPr txBox="1"/>
          <p:nvPr/>
        </p:nvSpPr>
        <p:spPr>
          <a:xfrm>
            <a:off x="172468" y="13151204"/>
            <a:ext cx="11736554"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2700">
                <a:solidFill>
                  <a:srgbClr val="929292"/>
                </a:solidFill>
              </a:defRPr>
            </a:lvl1pPr>
          </a:lstStyle>
          <a:p>
            <a:pPr/>
            <a:r>
              <a:t>https://heritagecalling.com/2019/03/28/the-story-of-londons-sewer-system/</a:t>
            </a:r>
          </a:p>
        </p:txBody>
      </p:sp>
      <p:sp>
        <p:nvSpPr>
          <p:cNvPr id="598" name="This led to major transformations of how we live in cities …"/>
          <p:cNvSpPr txBox="1"/>
          <p:nvPr/>
        </p:nvSpPr>
        <p:spPr>
          <a:xfrm>
            <a:off x="149567" y="1031532"/>
            <a:ext cx="16156535"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This led to major transformations of how we live in cities …</a:t>
            </a:r>
          </a:p>
        </p:txBody>
      </p:sp>
      <p:sp>
        <p:nvSpPr>
          <p:cNvPr id="599" name="Sanitation works"/>
          <p:cNvSpPr txBox="1"/>
          <p:nvPr/>
        </p:nvSpPr>
        <p:spPr>
          <a:xfrm>
            <a:off x="243296" y="11424234"/>
            <a:ext cx="3801314"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900">
                <a:solidFill>
                  <a:srgbClr val="000000"/>
                </a:solidFill>
              </a:defRPr>
            </a:lvl1pPr>
          </a:lstStyle>
          <a:p>
            <a:pPr/>
            <a:r>
              <a:t>Sanitation works</a:t>
            </a:r>
          </a:p>
        </p:txBody>
      </p:sp>
      <p:sp>
        <p:nvSpPr>
          <p:cNvPr id="600" name="River clean up, hidden pipes"/>
          <p:cNvSpPr txBox="1"/>
          <p:nvPr/>
        </p:nvSpPr>
        <p:spPr>
          <a:xfrm>
            <a:off x="17159696" y="11424234"/>
            <a:ext cx="6545772"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900">
                <a:solidFill>
                  <a:srgbClr val="000000"/>
                </a:solidFill>
              </a:defRPr>
            </a:lvl1pPr>
          </a:lstStyle>
          <a:p>
            <a:pPr/>
            <a:r>
              <a:t>River clean up, hidden pipes </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2" name="1600px-Briggs_house-2.jpeg" descr="1600px-Briggs_house-2.jpeg"/>
          <p:cNvPicPr>
            <a:picLocks noChangeAspect="1"/>
          </p:cNvPicPr>
          <p:nvPr/>
        </p:nvPicPr>
        <p:blipFill>
          <a:blip r:embed="rId2">
            <a:extLst/>
          </a:blip>
          <a:stretch>
            <a:fillRect/>
          </a:stretch>
        </p:blipFill>
        <p:spPr>
          <a:xfrm>
            <a:off x="712102" y="486656"/>
            <a:ext cx="22959796" cy="12742688"/>
          </a:xfrm>
          <a:prstGeom prst="rect">
            <a:avLst/>
          </a:prstGeom>
          <a:ln w="12700">
            <a:miter lim="400000"/>
          </a:ln>
        </p:spPr>
      </p:pic>
      <p:sp>
        <p:nvSpPr>
          <p:cNvPr id="603" name="https://en.wikipedia.org/wiki/Raising_of_Chicago"/>
          <p:cNvSpPr txBox="1"/>
          <p:nvPr/>
        </p:nvSpPr>
        <p:spPr>
          <a:xfrm>
            <a:off x="671626" y="13194106"/>
            <a:ext cx="8144346"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2900">
                <a:solidFill>
                  <a:srgbClr val="929292"/>
                </a:solidFill>
              </a:defRPr>
            </a:lvl1pPr>
          </a:lstStyle>
          <a:p>
            <a:pPr/>
            <a:r>
              <a:t>https://en.wikipedia.org/wiki/Raising_of_Chicago</a:t>
            </a:r>
          </a:p>
        </p:txBody>
      </p:sp>
      <p:sp>
        <p:nvSpPr>
          <p:cNvPr id="604" name="Chicago 1866"/>
          <p:cNvSpPr txBox="1"/>
          <p:nvPr/>
        </p:nvSpPr>
        <p:spPr>
          <a:xfrm>
            <a:off x="21305723" y="12890044"/>
            <a:ext cx="2689658"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Chicago 1866</a:t>
            </a:r>
          </a:p>
        </p:txBody>
      </p:sp>
      <p:sp>
        <p:nvSpPr>
          <p:cNvPr id="605" name="1854 cholera outbreak killed 6% of the population"/>
          <p:cNvSpPr txBox="1"/>
          <p:nvPr/>
        </p:nvSpPr>
        <p:spPr>
          <a:xfrm>
            <a:off x="275489" y="1736899"/>
            <a:ext cx="945052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1854 cholera outbreak killed 6% of the population</a:t>
            </a:r>
          </a:p>
        </p:txBody>
      </p:sp>
      <p:sp>
        <p:nvSpPr>
          <p:cNvPr id="606" name="6 feet 2 inches (1.88 m)"/>
          <p:cNvSpPr txBox="1"/>
          <p:nvPr/>
        </p:nvSpPr>
        <p:spPr>
          <a:xfrm>
            <a:off x="19751093" y="5517796"/>
            <a:ext cx="4444087" cy="58511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6 feet 2 inches (1.88 m)</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https://www.vdh.virginia.gov/content/uploads/sites/182/2021/09/Rurality.png"/>
          <p:cNvSpPr txBox="1"/>
          <p:nvPr/>
        </p:nvSpPr>
        <p:spPr>
          <a:xfrm>
            <a:off x="365123" y="12823484"/>
            <a:ext cx="13213843"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000">
                <a:solidFill>
                  <a:srgbClr val="929292"/>
                </a:solidFill>
              </a:defRPr>
            </a:lvl1pPr>
          </a:lstStyle>
          <a:p>
            <a:pPr/>
            <a:r>
              <a:t>https://www.vdh.virginia.gov/content/uploads/sites/182/2021/09/Rurality.png</a:t>
            </a:r>
          </a:p>
        </p:txBody>
      </p:sp>
      <p:pic>
        <p:nvPicPr>
          <p:cNvPr id="609" name="Screenshot 2024-01-25 at 1.37.19 PM.jpg" descr="Screenshot 2024-01-25 at 1.37.19 PM.jpg"/>
          <p:cNvPicPr>
            <a:picLocks noChangeAspect="1"/>
          </p:cNvPicPr>
          <p:nvPr/>
        </p:nvPicPr>
        <p:blipFill>
          <a:blip r:embed="rId2">
            <a:extLst/>
          </a:blip>
          <a:stretch>
            <a:fillRect/>
          </a:stretch>
        </p:blipFill>
        <p:spPr>
          <a:xfrm>
            <a:off x="183965" y="1452100"/>
            <a:ext cx="16269185" cy="10811800"/>
          </a:xfrm>
          <a:prstGeom prst="rect">
            <a:avLst/>
          </a:prstGeom>
          <a:ln w="12700">
            <a:miter lim="400000"/>
          </a:ln>
        </p:spPr>
      </p:pic>
      <p:pic>
        <p:nvPicPr>
          <p:cNvPr id="610" name="Screenshot 2024-01-25 at 1.38.49 PM.jpeg" descr="Screenshot 2024-01-25 at 1.38.49 PM.jpeg"/>
          <p:cNvPicPr>
            <a:picLocks noChangeAspect="1"/>
          </p:cNvPicPr>
          <p:nvPr/>
        </p:nvPicPr>
        <p:blipFill>
          <a:blip r:embed="rId3">
            <a:extLst/>
          </a:blip>
          <a:stretch>
            <a:fillRect/>
          </a:stretch>
        </p:blipFill>
        <p:spPr>
          <a:xfrm>
            <a:off x="15489156" y="5036567"/>
            <a:ext cx="8616906" cy="4933344"/>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2" name="urbanization_vs_ID.pdf" descr="urbanization_vs_ID.pdf"/>
          <p:cNvPicPr>
            <a:picLocks noChangeAspect="1"/>
          </p:cNvPicPr>
          <p:nvPr/>
        </p:nvPicPr>
        <p:blipFill>
          <a:blip r:embed="rId2">
            <a:extLst/>
          </a:blip>
          <a:stretch>
            <a:fillRect/>
          </a:stretch>
        </p:blipFill>
        <p:spPr>
          <a:xfrm>
            <a:off x="-538346" y="294992"/>
            <a:ext cx="18133796" cy="13600347"/>
          </a:xfrm>
          <a:prstGeom prst="rect">
            <a:avLst/>
          </a:prstGeom>
          <a:ln w="12700">
            <a:miter lim="400000"/>
          </a:ln>
        </p:spPr>
      </p:pic>
      <p:sp>
        <p:nvSpPr>
          <p:cNvPr id="613" name="Circle"/>
          <p:cNvSpPr/>
          <p:nvPr/>
        </p:nvSpPr>
        <p:spPr>
          <a:xfrm>
            <a:off x="1450245" y="2976736"/>
            <a:ext cx="754582" cy="749301"/>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14" name="1% of population/year"/>
          <p:cNvSpPr txBox="1"/>
          <p:nvPr/>
        </p:nvSpPr>
        <p:spPr>
          <a:xfrm>
            <a:off x="2662678" y="1030059"/>
            <a:ext cx="4669842"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600">
                <a:solidFill>
                  <a:srgbClr val="000000"/>
                </a:solidFill>
              </a:defRPr>
            </a:lvl1pPr>
          </a:lstStyle>
          <a:p>
            <a:pPr/>
            <a:r>
              <a:t>1% of population/year</a:t>
            </a:r>
          </a:p>
        </p:txBody>
      </p:sp>
      <p:sp>
        <p:nvSpPr>
          <p:cNvPr id="615" name="Line"/>
          <p:cNvSpPr/>
          <p:nvPr/>
        </p:nvSpPr>
        <p:spPr>
          <a:xfrm>
            <a:off x="2045428" y="1403148"/>
            <a:ext cx="498289" cy="1479150"/>
          </a:xfrm>
          <a:custGeom>
            <a:avLst/>
            <a:gdLst/>
            <a:ahLst/>
            <a:cxnLst>
              <a:cxn ang="0">
                <a:pos x="wd2" y="hd2"/>
              </a:cxn>
              <a:cxn ang="5400000">
                <a:pos x="wd2" y="hd2"/>
              </a:cxn>
              <a:cxn ang="10800000">
                <a:pos x="wd2" y="hd2"/>
              </a:cxn>
              <a:cxn ang="16200000">
                <a:pos x="wd2" y="hd2"/>
              </a:cxn>
            </a:cxnLst>
            <a:rect l="0" t="0" r="r" b="b"/>
            <a:pathLst>
              <a:path w="21600" h="21258" fill="norm" stroke="1" extrusionOk="0">
                <a:moveTo>
                  <a:pt x="0" y="21258"/>
                </a:moveTo>
                <a:cubicBezTo>
                  <a:pt x="7523" y="18694"/>
                  <a:pt x="10909" y="15095"/>
                  <a:pt x="9117" y="11568"/>
                </a:cubicBezTo>
                <a:cubicBezTo>
                  <a:pt x="7333" y="8055"/>
                  <a:pt x="1084" y="4318"/>
                  <a:pt x="7920" y="1517"/>
                </a:cubicBezTo>
                <a:cubicBezTo>
                  <a:pt x="11201" y="172"/>
                  <a:pt x="16680" y="-342"/>
                  <a:pt x="21600" y="233"/>
                </a:cubicBezTo>
              </a:path>
            </a:pathLst>
          </a:custGeom>
          <a:ln w="25400">
            <a:solidFill>
              <a:srgbClr val="000000"/>
            </a:solidFill>
            <a:miter lim="400000"/>
          </a:ln>
        </p:spPr>
        <p:txBody>
          <a:bodyPr lIns="50800" tIns="50800" rIns="50800" bIns="50800" anchor="ctr"/>
          <a:lstStyle/>
          <a:p>
            <a:pPr algn="l">
              <a:lnSpc>
                <a:spcPct val="90000"/>
              </a:lnSpc>
              <a:spcBef>
                <a:spcPts val="4500"/>
              </a:spcBef>
              <a:defRPr sz="4800">
                <a:solidFill>
                  <a:srgbClr val="000000"/>
                </a:solidFill>
              </a:defRPr>
            </a:pPr>
          </a:p>
        </p:txBody>
      </p:sp>
      <p:sp>
        <p:nvSpPr>
          <p:cNvPr id="616" name="Circle"/>
          <p:cNvSpPr/>
          <p:nvPr/>
        </p:nvSpPr>
        <p:spPr>
          <a:xfrm>
            <a:off x="15386552" y="10991214"/>
            <a:ext cx="754582" cy="749301"/>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17" name="0.01% of population/year"/>
          <p:cNvSpPr txBox="1"/>
          <p:nvPr/>
        </p:nvSpPr>
        <p:spPr>
          <a:xfrm>
            <a:off x="15270150" y="9069418"/>
            <a:ext cx="5305349" cy="63489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3600">
                <a:solidFill>
                  <a:srgbClr val="000000"/>
                </a:solidFill>
              </a:defRPr>
            </a:lvl1pPr>
          </a:lstStyle>
          <a:p>
            <a:pPr/>
            <a:r>
              <a:t>0.01% of population/year</a:t>
            </a:r>
          </a:p>
        </p:txBody>
      </p:sp>
      <p:sp>
        <p:nvSpPr>
          <p:cNvPr id="618" name="Line"/>
          <p:cNvSpPr/>
          <p:nvPr/>
        </p:nvSpPr>
        <p:spPr>
          <a:xfrm>
            <a:off x="15850266" y="9748610"/>
            <a:ext cx="916011" cy="1209818"/>
          </a:xfrm>
          <a:custGeom>
            <a:avLst/>
            <a:gdLst/>
            <a:ahLst/>
            <a:cxnLst>
              <a:cxn ang="0">
                <a:pos x="wd2" y="hd2"/>
              </a:cxn>
              <a:cxn ang="5400000">
                <a:pos x="wd2" y="hd2"/>
              </a:cxn>
              <a:cxn ang="10800000">
                <a:pos x="wd2" y="hd2"/>
              </a:cxn>
              <a:cxn ang="16200000">
                <a:pos x="wd2" y="hd2"/>
              </a:cxn>
            </a:cxnLst>
            <a:rect l="0" t="0" r="r" b="b"/>
            <a:pathLst>
              <a:path w="19578" h="21600" fill="norm" stroke="1" extrusionOk="0">
                <a:moveTo>
                  <a:pt x="571" y="21600"/>
                </a:moveTo>
                <a:cubicBezTo>
                  <a:pt x="-864" y="18485"/>
                  <a:pt x="476" y="14954"/>
                  <a:pt x="3797" y="13099"/>
                </a:cubicBezTo>
                <a:cubicBezTo>
                  <a:pt x="8209" y="10634"/>
                  <a:pt x="14955" y="12031"/>
                  <a:pt x="18252" y="8331"/>
                </a:cubicBezTo>
                <a:cubicBezTo>
                  <a:pt x="20736" y="5544"/>
                  <a:pt x="19606" y="1560"/>
                  <a:pt x="15891" y="0"/>
                </a:cubicBezTo>
              </a:path>
            </a:pathLst>
          </a:custGeom>
          <a:ln w="25400">
            <a:solidFill>
              <a:srgbClr val="000000"/>
            </a:solidFill>
            <a:miter lim="400000"/>
          </a:ln>
        </p:spPr>
        <p:txBody>
          <a:bodyPr lIns="50800" tIns="50800" rIns="50800" bIns="50800" anchor="ctr"/>
          <a:lstStyle/>
          <a:p>
            <a:pPr algn="l">
              <a:lnSpc>
                <a:spcPct val="90000"/>
              </a:lnSpc>
              <a:spcBef>
                <a:spcPts val="4500"/>
              </a:spcBef>
              <a:defRPr sz="4800">
                <a:solidFill>
                  <a:srgbClr val="000000"/>
                </a:solidFill>
              </a:defRPr>
            </a:pPr>
          </a:p>
        </p:txBody>
      </p:sp>
      <p:sp>
        <p:nvSpPr>
          <p:cNvPr id="619" name="4.4% decrease with each 1% urbanization"/>
          <p:cNvSpPr txBox="1"/>
          <p:nvPr/>
        </p:nvSpPr>
        <p:spPr>
          <a:xfrm>
            <a:off x="10579350" y="6253202"/>
            <a:ext cx="802000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4.4% decrease with each 1% urbanization</a:t>
            </a:r>
          </a:p>
        </p:txBody>
      </p:sp>
      <p:sp>
        <p:nvSpPr>
          <p:cNvPr id="620" name="Line"/>
          <p:cNvSpPr/>
          <p:nvPr/>
        </p:nvSpPr>
        <p:spPr>
          <a:xfrm>
            <a:off x="8581035" y="6328507"/>
            <a:ext cx="1884997" cy="434504"/>
          </a:xfrm>
          <a:custGeom>
            <a:avLst/>
            <a:gdLst/>
            <a:ahLst/>
            <a:cxnLst>
              <a:cxn ang="0">
                <a:pos x="wd2" y="hd2"/>
              </a:cxn>
              <a:cxn ang="5400000">
                <a:pos x="wd2" y="hd2"/>
              </a:cxn>
              <a:cxn ang="10800000">
                <a:pos x="wd2" y="hd2"/>
              </a:cxn>
              <a:cxn ang="16200000">
                <a:pos x="wd2" y="hd2"/>
              </a:cxn>
            </a:cxnLst>
            <a:rect l="0" t="0" r="r" b="b"/>
            <a:pathLst>
              <a:path w="21600" h="16072" fill="norm" stroke="1" extrusionOk="0">
                <a:moveTo>
                  <a:pt x="0" y="15830"/>
                </a:moveTo>
                <a:cubicBezTo>
                  <a:pt x="1046" y="2991"/>
                  <a:pt x="5447" y="-3627"/>
                  <a:pt x="9165" y="2046"/>
                </a:cubicBezTo>
                <a:cubicBezTo>
                  <a:pt x="11140" y="5059"/>
                  <a:pt x="12445" y="11388"/>
                  <a:pt x="14434" y="14314"/>
                </a:cubicBezTo>
                <a:cubicBezTo>
                  <a:pt x="16921" y="17973"/>
                  <a:pt x="19859" y="15791"/>
                  <a:pt x="21600" y="8991"/>
                </a:cubicBezTo>
              </a:path>
            </a:pathLst>
          </a:custGeom>
          <a:ln w="25400">
            <a:solidFill>
              <a:srgbClr val="000000"/>
            </a:solidFill>
            <a:miter lim="400000"/>
          </a:ln>
        </p:spPr>
        <p:txBody>
          <a:bodyPr lIns="50800" tIns="50800" rIns="50800" bIns="50800" anchor="ctr"/>
          <a:lstStyle/>
          <a:p>
            <a:pPr algn="l">
              <a:lnSpc>
                <a:spcPct val="90000"/>
              </a:lnSpc>
              <a:spcBef>
                <a:spcPts val="4500"/>
              </a:spcBef>
              <a:defRPr sz="4800">
                <a:solidFill>
                  <a:srgbClr val="000000"/>
                </a:solidFill>
              </a:defRPr>
            </a:pPr>
          </a:p>
        </p:txBody>
      </p:sp>
      <p:sp>
        <p:nvSpPr>
          <p:cNvPr id="621" name="USA: 0.0135% (2019)"/>
          <p:cNvSpPr txBox="1"/>
          <p:nvPr/>
        </p:nvSpPr>
        <p:spPr>
          <a:xfrm>
            <a:off x="16313408" y="10649872"/>
            <a:ext cx="406003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USA: 0.0135% (2019)</a:t>
            </a:r>
          </a:p>
        </p:txBody>
      </p:sp>
      <p:sp>
        <p:nvSpPr>
          <p:cNvPr id="622" name="Line"/>
          <p:cNvSpPr/>
          <p:nvPr/>
        </p:nvSpPr>
        <p:spPr>
          <a:xfrm flipV="1">
            <a:off x="14863230" y="10227809"/>
            <a:ext cx="1" cy="1225724"/>
          </a:xfrm>
          <a:prstGeom prst="line">
            <a:avLst/>
          </a:prstGeom>
          <a:ln w="63500">
            <a:solidFill>
              <a:schemeClr val="accent5">
                <a:hueOff val="-82419"/>
                <a:satOff val="-9513"/>
                <a:lumOff val="-16343"/>
              </a:schemeClr>
            </a:solidFill>
            <a:miter lim="400000"/>
            <a:headEnd type="triangle" len="sm"/>
            <a:tailEnd type="triangle" len="sm"/>
          </a:ln>
        </p:spPr>
        <p:txBody>
          <a:bodyPr lIns="50800" tIns="50800" rIns="50800" bIns="50800" anchor="ctr"/>
          <a:lstStyle/>
          <a:p>
            <a:pPr algn="l">
              <a:lnSpc>
                <a:spcPct val="90000"/>
              </a:lnSpc>
              <a:spcBef>
                <a:spcPts val="4500"/>
              </a:spcBef>
              <a:defRPr sz="4800">
                <a:solidFill>
                  <a:srgbClr val="000000"/>
                </a:solidFill>
              </a:defRPr>
            </a:pPr>
          </a:p>
        </p:txBody>
      </p:sp>
      <p:sp>
        <p:nvSpPr>
          <p:cNvPr id="623" name="covid"/>
          <p:cNvSpPr txBox="1"/>
          <p:nvPr/>
        </p:nvSpPr>
        <p:spPr>
          <a:xfrm>
            <a:off x="13204085" y="10538212"/>
            <a:ext cx="1593191"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chemeClr val="accent5">
                    <a:hueOff val="-82419"/>
                    <a:satOff val="-9513"/>
                    <a:lumOff val="-16343"/>
                  </a:schemeClr>
                </a:solidFill>
              </a:defRPr>
            </a:lvl1pPr>
          </a:lstStyle>
          <a:p>
            <a:pPr/>
            <a:r>
              <a:t>covid</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5" name="paper_depression.jpg" descr="paper_depression.jpg"/>
          <p:cNvPicPr>
            <a:picLocks noChangeAspect="1"/>
          </p:cNvPicPr>
          <p:nvPr/>
        </p:nvPicPr>
        <p:blipFill>
          <a:blip r:embed="rId3">
            <a:extLst/>
          </a:blip>
          <a:stretch>
            <a:fillRect/>
          </a:stretch>
        </p:blipFill>
        <p:spPr>
          <a:xfrm>
            <a:off x="-654964" y="19189"/>
            <a:ext cx="17251721" cy="12260199"/>
          </a:xfrm>
          <a:prstGeom prst="rect">
            <a:avLst/>
          </a:prstGeom>
          <a:ln w="12700">
            <a:miter lim="400000"/>
          </a:ln>
        </p:spPr>
      </p:pic>
      <p:sp>
        <p:nvSpPr>
          <p:cNvPr id="626" name="Square"/>
          <p:cNvSpPr/>
          <p:nvPr/>
        </p:nvSpPr>
        <p:spPr>
          <a:xfrm>
            <a:off x="19214267" y="-396470"/>
            <a:ext cx="1270001"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27" name="Rectangle"/>
          <p:cNvSpPr/>
          <p:nvPr/>
        </p:nvSpPr>
        <p:spPr>
          <a:xfrm>
            <a:off x="3942587" y="12913372"/>
            <a:ext cx="16498826"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628" name="https://www.pnas.org/doi/10.1073/pnas.2022472118"/>
          <p:cNvSpPr txBox="1"/>
          <p:nvPr/>
        </p:nvSpPr>
        <p:spPr>
          <a:xfrm>
            <a:off x="125376" y="12187897"/>
            <a:ext cx="15252678" cy="46136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https://www.pnas.org/doi/10.1073/pnas.2022472118</a:t>
            </a:r>
          </a:p>
        </p:txBody>
      </p:sp>
      <p:sp>
        <p:nvSpPr>
          <p:cNvPr id="629" name="Mental Health"/>
          <p:cNvSpPr txBox="1"/>
          <p:nvPr/>
        </p:nvSpPr>
        <p:spPr>
          <a:xfrm>
            <a:off x="13405241" y="267624"/>
            <a:ext cx="2718919"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Mental Health</a:t>
            </a:r>
          </a:p>
        </p:txBody>
      </p:sp>
      <p:pic>
        <p:nvPicPr>
          <p:cNvPr id="630" name="Depression.pdf" descr="Depression.pdf"/>
          <p:cNvPicPr>
            <a:picLocks noChangeAspect="1"/>
          </p:cNvPicPr>
          <p:nvPr/>
        </p:nvPicPr>
        <p:blipFill>
          <a:blip r:embed="rId4">
            <a:extLst/>
          </a:blip>
          <a:stretch>
            <a:fillRect/>
          </a:stretch>
        </p:blipFill>
        <p:spPr>
          <a:xfrm>
            <a:off x="8874358" y="-9046262"/>
            <a:ext cx="21949819" cy="28405647"/>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00" name="Image" descr="Image"/>
          <p:cNvPicPr>
            <a:picLocks noChangeAspect="1"/>
          </p:cNvPicPr>
          <p:nvPr/>
        </p:nvPicPr>
        <p:blipFill>
          <a:blip r:embed="rId3">
            <a:extLst/>
          </a:blip>
          <a:stretch>
            <a:fillRect/>
          </a:stretch>
        </p:blipFill>
        <p:spPr>
          <a:xfrm>
            <a:off x="4125815" y="9629116"/>
            <a:ext cx="1838479" cy="4017415"/>
          </a:xfrm>
          <a:prstGeom prst="rect">
            <a:avLst/>
          </a:prstGeom>
          <a:ln w="12700">
            <a:miter lim="400000"/>
          </a:ln>
        </p:spPr>
      </p:pic>
      <p:pic>
        <p:nvPicPr>
          <p:cNvPr id="301" name="grid_figure.pdf" descr="grid_figure.pdf"/>
          <p:cNvPicPr>
            <a:picLocks noChangeAspect="1"/>
          </p:cNvPicPr>
          <p:nvPr/>
        </p:nvPicPr>
        <p:blipFill>
          <a:blip r:embed="rId4">
            <a:extLst/>
          </a:blip>
          <a:stretch>
            <a:fillRect/>
          </a:stretch>
        </p:blipFill>
        <p:spPr>
          <a:xfrm>
            <a:off x="9070936" y="1339326"/>
            <a:ext cx="11580881" cy="11534553"/>
          </a:xfrm>
          <a:prstGeom prst="rect">
            <a:avLst/>
          </a:prstGeom>
          <a:ln w="12700">
            <a:miter lim="400000"/>
          </a:ln>
        </p:spPr>
      </p:pic>
      <p:pic>
        <p:nvPicPr>
          <p:cNvPr id="302" name="Line Line" descr="Line Line"/>
          <p:cNvPicPr>
            <a:picLocks noChangeAspect="0"/>
          </p:cNvPicPr>
          <p:nvPr/>
        </p:nvPicPr>
        <p:blipFill>
          <a:blip r:embed="rId5">
            <a:extLst/>
          </a:blip>
          <a:stretch>
            <a:fillRect/>
          </a:stretch>
        </p:blipFill>
        <p:spPr>
          <a:xfrm rot="10800000">
            <a:off x="7014131" y="9668782"/>
            <a:ext cx="4117771" cy="139701"/>
          </a:xfrm>
          <a:prstGeom prst="rect">
            <a:avLst/>
          </a:prstGeom>
        </p:spPr>
      </p:pic>
      <p:pic>
        <p:nvPicPr>
          <p:cNvPr id="304" name="Line Line" descr="Line Line"/>
          <p:cNvPicPr>
            <a:picLocks noChangeAspect="0"/>
          </p:cNvPicPr>
          <p:nvPr/>
        </p:nvPicPr>
        <p:blipFill>
          <a:blip r:embed="rId6">
            <a:extLst/>
          </a:blip>
          <a:stretch>
            <a:fillRect/>
          </a:stretch>
        </p:blipFill>
        <p:spPr>
          <a:xfrm rot="16200000">
            <a:off x="9053969" y="7732255"/>
            <a:ext cx="4043427" cy="139701"/>
          </a:xfrm>
          <a:prstGeom prst="rect">
            <a:avLst/>
          </a:prstGeom>
        </p:spPr>
      </p:pic>
      <p:pic>
        <p:nvPicPr>
          <p:cNvPr id="306" name="Line Line" descr="Line Line"/>
          <p:cNvPicPr>
            <a:picLocks noChangeAspect="0"/>
          </p:cNvPicPr>
          <p:nvPr/>
        </p:nvPicPr>
        <p:blipFill>
          <a:blip r:embed="rId7">
            <a:extLst/>
          </a:blip>
          <a:stretch>
            <a:fillRect/>
          </a:stretch>
        </p:blipFill>
        <p:spPr>
          <a:xfrm rot="10800000">
            <a:off x="11020701" y="5824787"/>
            <a:ext cx="2948366" cy="139701"/>
          </a:xfrm>
          <a:prstGeom prst="rect">
            <a:avLst/>
          </a:prstGeom>
        </p:spPr>
      </p:pic>
      <p:pic>
        <p:nvPicPr>
          <p:cNvPr id="308" name="Line Line" descr="Line Line"/>
          <p:cNvPicPr>
            <a:picLocks noChangeAspect="0"/>
          </p:cNvPicPr>
          <p:nvPr/>
        </p:nvPicPr>
        <p:blipFill>
          <a:blip r:embed="rId8">
            <a:extLst/>
          </a:blip>
          <a:stretch>
            <a:fillRect/>
          </a:stretch>
        </p:blipFill>
        <p:spPr>
          <a:xfrm rot="5400000">
            <a:off x="12856466" y="6779730"/>
            <a:ext cx="2026449" cy="139701"/>
          </a:xfrm>
          <a:prstGeom prst="rect">
            <a:avLst/>
          </a:prstGeom>
        </p:spPr>
      </p:pic>
      <p:pic>
        <p:nvPicPr>
          <p:cNvPr id="310" name="Line Line" descr="Line Line"/>
          <p:cNvPicPr>
            <a:picLocks noChangeAspect="0"/>
          </p:cNvPicPr>
          <p:nvPr/>
        </p:nvPicPr>
        <p:blipFill>
          <a:blip r:embed="rId9">
            <a:extLst/>
          </a:blip>
          <a:stretch>
            <a:fillRect/>
          </a:stretch>
        </p:blipFill>
        <p:spPr>
          <a:xfrm rot="10800000">
            <a:off x="13804008" y="7100273"/>
            <a:ext cx="2709666" cy="139701"/>
          </a:xfrm>
          <a:prstGeom prst="rect">
            <a:avLst/>
          </a:prstGeom>
        </p:spPr>
      </p:pic>
      <p:pic>
        <p:nvPicPr>
          <p:cNvPr id="312" name="Line Line" descr="Line Line"/>
          <p:cNvPicPr>
            <a:picLocks noChangeAspect="0"/>
          </p:cNvPicPr>
          <p:nvPr/>
        </p:nvPicPr>
        <p:blipFill>
          <a:blip r:embed="rId10">
            <a:extLst/>
          </a:blip>
          <a:stretch>
            <a:fillRect/>
          </a:stretch>
        </p:blipFill>
        <p:spPr>
          <a:xfrm rot="5400000">
            <a:off x="14465701" y="9015654"/>
            <a:ext cx="4014240" cy="139701"/>
          </a:xfrm>
          <a:prstGeom prst="rect">
            <a:avLst/>
          </a:prstGeom>
        </p:spPr>
      </p:pic>
      <p:pic>
        <p:nvPicPr>
          <p:cNvPr id="314" name="Line Line" descr="Line Line"/>
          <p:cNvPicPr>
            <a:picLocks noChangeAspect="0"/>
          </p:cNvPicPr>
          <p:nvPr/>
        </p:nvPicPr>
        <p:blipFill>
          <a:blip r:embed="rId7">
            <a:extLst/>
          </a:blip>
          <a:stretch>
            <a:fillRect/>
          </a:stretch>
        </p:blipFill>
        <p:spPr>
          <a:xfrm rot="10800000">
            <a:off x="13684659" y="10954657"/>
            <a:ext cx="2948365" cy="139701"/>
          </a:xfrm>
          <a:prstGeom prst="rect">
            <a:avLst/>
          </a:prstGeom>
        </p:spPr>
      </p:pic>
      <p:sp>
        <p:nvSpPr>
          <p:cNvPr id="316" name="Circle"/>
          <p:cNvSpPr/>
          <p:nvPr/>
        </p:nvSpPr>
        <p:spPr>
          <a:xfrm>
            <a:off x="16133492" y="10685179"/>
            <a:ext cx="678657" cy="678657"/>
          </a:xfrm>
          <a:prstGeom prst="ellipse">
            <a:avLst/>
          </a:prstGeom>
          <a:blipFill>
            <a:blip r:embed="rId1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17" name="Circle"/>
          <p:cNvSpPr/>
          <p:nvPr/>
        </p:nvSpPr>
        <p:spPr>
          <a:xfrm>
            <a:off x="16133492" y="6830795"/>
            <a:ext cx="678657" cy="678657"/>
          </a:xfrm>
          <a:prstGeom prst="ellipse">
            <a:avLst/>
          </a:prstGeom>
          <a:blipFill>
            <a:blip r:embed="rId1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18" name="Circle"/>
          <p:cNvSpPr/>
          <p:nvPr/>
        </p:nvSpPr>
        <p:spPr>
          <a:xfrm>
            <a:off x="10736354" y="5555309"/>
            <a:ext cx="678657" cy="678657"/>
          </a:xfrm>
          <a:prstGeom prst="ellipse">
            <a:avLst/>
          </a:prstGeom>
          <a:blipFill>
            <a:blip r:embed="rId1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19" name="Circle"/>
          <p:cNvSpPr/>
          <p:nvPr/>
        </p:nvSpPr>
        <p:spPr>
          <a:xfrm>
            <a:off x="13530361" y="7477307"/>
            <a:ext cx="678657" cy="678657"/>
          </a:xfrm>
          <a:prstGeom prst="ellipse">
            <a:avLst/>
          </a:prstGeom>
          <a:blipFill>
            <a:blip r:embed="rId1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20" name="Circle"/>
          <p:cNvSpPr/>
          <p:nvPr/>
        </p:nvSpPr>
        <p:spPr>
          <a:xfrm>
            <a:off x="13530361" y="5555309"/>
            <a:ext cx="678657" cy="678657"/>
          </a:xfrm>
          <a:prstGeom prst="ellipse">
            <a:avLst/>
          </a:prstGeom>
          <a:blipFill>
            <a:blip r:embed="rId1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21" name="Circle"/>
          <p:cNvSpPr/>
          <p:nvPr/>
        </p:nvSpPr>
        <p:spPr>
          <a:xfrm>
            <a:off x="13530361" y="10685179"/>
            <a:ext cx="678657" cy="678657"/>
          </a:xfrm>
          <a:prstGeom prst="ellipse">
            <a:avLst/>
          </a:prstGeom>
          <a:blipFill>
            <a:blip r:embed="rId16"/>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22" name="Circle"/>
          <p:cNvSpPr/>
          <p:nvPr/>
        </p:nvSpPr>
        <p:spPr>
          <a:xfrm>
            <a:off x="10736354" y="9399304"/>
            <a:ext cx="678657" cy="678657"/>
          </a:xfrm>
          <a:prstGeom prst="ellipse">
            <a:avLst/>
          </a:prstGeom>
          <a:blipFill>
            <a:blip r:embed="rId1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grpSp>
        <p:nvGrpSpPr>
          <p:cNvPr id="325" name="Health…"/>
          <p:cNvGrpSpPr/>
          <p:nvPr/>
        </p:nvGrpSpPr>
        <p:grpSpPr>
          <a:xfrm>
            <a:off x="3292932" y="571706"/>
            <a:ext cx="3504246" cy="6518276"/>
            <a:chOff x="0" y="0"/>
            <a:chExt cx="3504245" cy="6518275"/>
          </a:xfrm>
        </p:grpSpPr>
        <p:sp>
          <p:nvSpPr>
            <p:cNvPr id="324" name="Health…"/>
            <p:cNvSpPr txBox="1"/>
            <p:nvPr/>
          </p:nvSpPr>
          <p:spPr>
            <a:xfrm>
              <a:off x="69850" y="69850"/>
              <a:ext cx="3364546" cy="6378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b="1" sz="5000">
                  <a:solidFill>
                    <a:srgbClr val="FFFB00"/>
                  </a:solidFill>
                  <a:latin typeface="Helvetica"/>
                  <a:ea typeface="Helvetica"/>
                  <a:cs typeface="Helvetica"/>
                  <a:sym typeface="Helvetica"/>
                </a:defRPr>
              </a:pPr>
              <a:r>
                <a:t>Health</a:t>
              </a:r>
            </a:p>
            <a:p>
              <a:pPr defTabSz="821531">
                <a:defRPr b="1" sz="5000">
                  <a:solidFill>
                    <a:srgbClr val="005493"/>
                  </a:solidFill>
                  <a:latin typeface="Helvetica"/>
                  <a:ea typeface="Helvetica"/>
                  <a:cs typeface="Helvetica"/>
                  <a:sym typeface="Helvetica"/>
                </a:defRPr>
              </a:pPr>
              <a:r>
                <a:t>Love</a:t>
              </a:r>
            </a:p>
            <a:p>
              <a:pPr defTabSz="821531">
                <a:defRPr b="1" sz="5000">
                  <a:solidFill>
                    <a:srgbClr val="4F8F00"/>
                  </a:solidFill>
                  <a:latin typeface="Helvetica"/>
                  <a:ea typeface="Helvetica"/>
                  <a:cs typeface="Helvetica"/>
                  <a:sym typeface="Helvetica"/>
                </a:defRPr>
              </a:pPr>
              <a:r>
                <a:t>Money</a:t>
              </a:r>
            </a:p>
            <a:p>
              <a:pPr defTabSz="821531">
                <a:defRPr b="1" sz="5000">
                  <a:solidFill>
                    <a:schemeClr val="accent4">
                      <a:hueOff val="-858837"/>
                      <a:lumOff val="-9791"/>
                    </a:schemeClr>
                  </a:solidFill>
                  <a:latin typeface="Helvetica"/>
                  <a:ea typeface="Helvetica"/>
                  <a:cs typeface="Helvetica"/>
                  <a:sym typeface="Helvetica"/>
                </a:defRPr>
              </a:pPr>
              <a:r>
                <a:t>Education</a:t>
              </a:r>
            </a:p>
            <a:p>
              <a:pPr defTabSz="821531">
                <a:defRPr b="1" sz="5000">
                  <a:solidFill>
                    <a:srgbClr val="FF40FF"/>
                  </a:solidFill>
                  <a:latin typeface="Helvetica"/>
                  <a:ea typeface="Helvetica"/>
                  <a:cs typeface="Helvetica"/>
                  <a:sym typeface="Helvetica"/>
                </a:defRPr>
              </a:pPr>
              <a:r>
                <a:t>Fun</a:t>
              </a:r>
            </a:p>
            <a:p>
              <a:pPr defTabSz="821531">
                <a:defRPr b="1" sz="5000">
                  <a:solidFill>
                    <a:srgbClr val="FFFFFF"/>
                  </a:solidFill>
                  <a:latin typeface="Helvetica"/>
                  <a:ea typeface="Helvetica"/>
                  <a:cs typeface="Helvetica"/>
                  <a:sym typeface="Helvetica"/>
                </a:defRPr>
              </a:pPr>
              <a:r>
                <a:t>Food</a:t>
              </a:r>
            </a:p>
            <a:p>
              <a:pPr defTabSz="821531">
                <a:defRPr b="1" sz="5000">
                  <a:solidFill>
                    <a:srgbClr val="FF2600"/>
                  </a:solidFill>
                  <a:latin typeface="Helvetica"/>
                  <a:ea typeface="Helvetica"/>
                  <a:cs typeface="Helvetica"/>
                  <a:sym typeface="Helvetica"/>
                </a:defRPr>
              </a:pPr>
              <a:r>
                <a:t>Services</a:t>
              </a:r>
            </a:p>
            <a:p>
              <a:pPr defTabSz="821531">
                <a:defRPr sz="5000">
                  <a:solidFill>
                    <a:srgbClr val="FFFFFF"/>
                  </a:solidFill>
                  <a:latin typeface="Helvetica Light"/>
                  <a:ea typeface="Helvetica Light"/>
                  <a:cs typeface="Helvetica Light"/>
                  <a:sym typeface="Helvetica Light"/>
                </a:defRPr>
              </a:pPr>
              <a:r>
                <a:t>…</a:t>
              </a:r>
            </a:p>
          </p:txBody>
        </p:sp>
        <p:pic>
          <p:nvPicPr>
            <p:cNvPr id="323" name="Health… HealthLoveMoneyEducationFunFoodServices…" descr="Health… HealthLoveMoneyEducationFunFoodServices…"/>
            <p:cNvPicPr>
              <a:picLocks noChangeAspect="0"/>
            </p:cNvPicPr>
            <p:nvPr/>
          </p:nvPicPr>
          <p:blipFill>
            <a:blip r:embed="rId18">
              <a:extLst/>
            </a:blip>
            <a:stretch>
              <a:fillRect/>
            </a:stretch>
          </p:blipFill>
          <p:spPr>
            <a:xfrm>
              <a:off x="0" y="0"/>
              <a:ext cx="3504246" cy="6518275"/>
            </a:xfrm>
            <a:prstGeom prst="rect">
              <a:avLst/>
            </a:prstGeom>
            <a:effectLst/>
          </p:spPr>
        </p:pic>
      </p:grpSp>
      <p:pic>
        <p:nvPicPr>
          <p:cNvPr id="326" name="Image" descr="Image"/>
          <p:cNvPicPr>
            <a:picLocks noChangeAspect="1"/>
          </p:cNvPicPr>
          <p:nvPr/>
        </p:nvPicPr>
        <p:blipFill>
          <a:blip r:embed="rId19">
            <a:extLst/>
          </a:blip>
          <a:stretch>
            <a:fillRect/>
          </a:stretch>
        </p:blipFill>
        <p:spPr>
          <a:xfrm>
            <a:off x="5954814" y="7255916"/>
            <a:ext cx="2356627" cy="2293784"/>
          </a:xfrm>
          <a:prstGeom prst="rect">
            <a:avLst/>
          </a:prstGeom>
          <a:ln w="12700">
            <a:miter lim="400000"/>
          </a:ln>
        </p:spPr>
      </p:pic>
      <p:pic>
        <p:nvPicPr>
          <p:cNvPr id="327" name="Line Line" descr="Line Line"/>
          <p:cNvPicPr>
            <a:picLocks noChangeAspect="0"/>
          </p:cNvPicPr>
          <p:nvPr/>
        </p:nvPicPr>
        <p:blipFill>
          <a:blip r:embed="rId20">
            <a:extLst/>
          </a:blip>
          <a:stretch>
            <a:fillRect/>
          </a:stretch>
        </p:blipFill>
        <p:spPr>
          <a:xfrm rot="10800000">
            <a:off x="9936608" y="10954657"/>
            <a:ext cx="3729575" cy="139701"/>
          </a:xfrm>
          <a:prstGeom prst="rect">
            <a:avLst/>
          </a:prstGeom>
        </p:spPr>
      </p:pic>
      <p:pic>
        <p:nvPicPr>
          <p:cNvPr id="329" name="Line Line" descr="Line Line"/>
          <p:cNvPicPr>
            <a:picLocks noChangeAspect="0"/>
          </p:cNvPicPr>
          <p:nvPr/>
        </p:nvPicPr>
        <p:blipFill>
          <a:blip r:embed="rId21">
            <a:extLst/>
          </a:blip>
          <a:stretch>
            <a:fillRect/>
          </a:stretch>
        </p:blipFill>
        <p:spPr>
          <a:xfrm rot="16200000">
            <a:off x="9243618" y="10367290"/>
            <a:ext cx="1442616" cy="139701"/>
          </a:xfrm>
          <a:prstGeom prst="rect">
            <a:avLst/>
          </a:prstGeom>
        </p:spPr>
      </p:pic>
      <p:sp>
        <p:nvSpPr>
          <p:cNvPr id="331" name="…which is embedded in spacetime via life paths (time geography)"/>
          <p:cNvSpPr txBox="1"/>
          <p:nvPr/>
        </p:nvSpPr>
        <p:spPr>
          <a:xfrm>
            <a:off x="10822971" y="13038774"/>
            <a:ext cx="1129969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…which is embedded in spacetime via life paths (time geography)</a:t>
            </a:r>
          </a:p>
        </p:txBody>
      </p:sp>
      <p:sp>
        <p:nvSpPr>
          <p:cNvPr id="332"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8" presetID="22" grpId="2" fill="hold">
                                  <p:stCondLst>
                                    <p:cond delay="0"/>
                                  </p:stCondLst>
                                  <p:iterate type="el" backwards="0">
                                    <p:tmAbs val="0"/>
                                  </p:iterate>
                                  <p:childTnLst>
                                    <p:set>
                                      <p:cBhvr>
                                        <p:cTn id="10" fill="hold"/>
                                        <p:tgtEl>
                                          <p:spTgt spid="322"/>
                                        </p:tgtEl>
                                        <p:attrNameLst>
                                          <p:attrName>style.visibility</p:attrName>
                                        </p:attrNameLst>
                                      </p:cBhvr>
                                      <p:to>
                                        <p:strVal val="visible"/>
                                      </p:to>
                                    </p:set>
                                    <p:animEffect filter="wipe(left)" transition="in">
                                      <p:cBhvr>
                                        <p:cTn id="11" dur="300"/>
                                        <p:tgtEl>
                                          <p:spTgt spid="322"/>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30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4" fill="hold">
                                  <p:stCondLst>
                                    <p:cond delay="0"/>
                                  </p:stCondLst>
                                  <p:iterate type="el" backwards="0">
                                    <p:tmAbs val="0"/>
                                  </p:iterate>
                                  <p:childTnLst>
                                    <p:set>
                                      <p:cBhvr>
                                        <p:cTn id="19" fill="hold"/>
                                        <p:tgtEl>
                                          <p:spTgt spid="318"/>
                                        </p:tgtEl>
                                        <p:attrNameLst>
                                          <p:attrName>style.visibility</p:attrName>
                                        </p:attrNameLst>
                                      </p:cBhvr>
                                      <p:to>
                                        <p:strVal val="visible"/>
                                      </p:to>
                                    </p:set>
                                    <p:animEffect filter="wipe(left)" transition="in">
                                      <p:cBhvr>
                                        <p:cTn id="20" dur="200"/>
                                        <p:tgtEl>
                                          <p:spTgt spid="318"/>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5" fill="hold">
                                  <p:stCondLst>
                                    <p:cond delay="0"/>
                                  </p:stCondLst>
                                  <p:iterate type="el" backwards="0">
                                    <p:tmAbs val="0"/>
                                  </p:iterate>
                                  <p:childTnLst>
                                    <p:set>
                                      <p:cBhvr>
                                        <p:cTn id="24" fill="hold"/>
                                        <p:tgtEl>
                                          <p:spTgt spid="3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2" grpId="6" fill="hold">
                                  <p:stCondLst>
                                    <p:cond delay="0"/>
                                  </p:stCondLst>
                                  <p:iterate type="el" backwards="0">
                                    <p:tmAbs val="0"/>
                                  </p:iterate>
                                  <p:childTnLst>
                                    <p:set>
                                      <p:cBhvr>
                                        <p:cTn id="28" fill="hold"/>
                                        <p:tgtEl>
                                          <p:spTgt spid="320"/>
                                        </p:tgtEl>
                                        <p:attrNameLst>
                                          <p:attrName>style.visibility</p:attrName>
                                        </p:attrNameLst>
                                      </p:cBhvr>
                                      <p:to>
                                        <p:strVal val="visible"/>
                                      </p:to>
                                    </p:set>
                                    <p:animEffect filter="wipe(left)" transition="in">
                                      <p:cBhvr>
                                        <p:cTn id="29" dur="300"/>
                                        <p:tgtEl>
                                          <p:spTgt spid="320"/>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7" fill="hold">
                                  <p:stCondLst>
                                    <p:cond delay="0"/>
                                  </p:stCondLst>
                                  <p:iterate type="el" backwards="0">
                                    <p:tmAbs val="0"/>
                                  </p:iterate>
                                  <p:childTnLst>
                                    <p:set>
                                      <p:cBhvr>
                                        <p:cTn id="33" fill="hold"/>
                                        <p:tgtEl>
                                          <p:spTgt spid="30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8" presetID="22" grpId="8" fill="hold">
                                  <p:stCondLst>
                                    <p:cond delay="0"/>
                                  </p:stCondLst>
                                  <p:iterate type="el" backwards="0">
                                    <p:tmAbs val="0"/>
                                  </p:iterate>
                                  <p:childTnLst>
                                    <p:set>
                                      <p:cBhvr>
                                        <p:cTn id="37" fill="hold"/>
                                        <p:tgtEl>
                                          <p:spTgt spid="319"/>
                                        </p:tgtEl>
                                        <p:attrNameLst>
                                          <p:attrName>style.visibility</p:attrName>
                                        </p:attrNameLst>
                                      </p:cBhvr>
                                      <p:to>
                                        <p:strVal val="visible"/>
                                      </p:to>
                                    </p:set>
                                    <p:animEffect filter="wipe(left)" transition="in">
                                      <p:cBhvr>
                                        <p:cTn id="38" dur="300"/>
                                        <p:tgtEl>
                                          <p:spTgt spid="319"/>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9" fill="hold">
                                  <p:stCondLst>
                                    <p:cond delay="0"/>
                                  </p:stCondLst>
                                  <p:iterate type="el" backwards="0">
                                    <p:tmAbs val="0"/>
                                  </p:iterate>
                                  <p:childTnLst>
                                    <p:set>
                                      <p:cBhvr>
                                        <p:cTn id="42" fill="hold"/>
                                        <p:tgtEl>
                                          <p:spTgt spid="3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10" fill="hold">
                                  <p:stCondLst>
                                    <p:cond delay="0"/>
                                  </p:stCondLst>
                                  <p:iterate type="el" backwards="0">
                                    <p:tmAbs val="0"/>
                                  </p:iterate>
                                  <p:childTnLst>
                                    <p:set>
                                      <p:cBhvr>
                                        <p:cTn id="46" fill="hold"/>
                                        <p:tgtEl>
                                          <p:spTgt spid="317"/>
                                        </p:tgtEl>
                                        <p:attrNameLst>
                                          <p:attrName>style.visibility</p:attrName>
                                        </p:attrNameLst>
                                      </p:cBhvr>
                                      <p:to>
                                        <p:strVal val="visible"/>
                                      </p:to>
                                    </p:set>
                                    <p:animEffect filter="wipe(left)" transition="in">
                                      <p:cBhvr>
                                        <p:cTn id="47" dur="300"/>
                                        <p:tgtEl>
                                          <p:spTgt spid="317"/>
                                        </p:tgtEl>
                                      </p:cBhvr>
                                    </p:animEffec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0" presetID="1" grpId="11" fill="hold">
                                  <p:stCondLst>
                                    <p:cond delay="0"/>
                                  </p:stCondLst>
                                  <p:iterate type="el" backwards="0">
                                    <p:tmAbs val="0"/>
                                  </p:iterate>
                                  <p:childTnLst>
                                    <p:set>
                                      <p:cBhvr>
                                        <p:cTn id="51" fill="hold"/>
                                        <p:tgtEl>
                                          <p:spTgt spid="312"/>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8" presetID="22" grpId="12" fill="hold">
                                  <p:stCondLst>
                                    <p:cond delay="0"/>
                                  </p:stCondLst>
                                  <p:iterate type="el" backwards="0">
                                    <p:tmAbs val="0"/>
                                  </p:iterate>
                                  <p:childTnLst>
                                    <p:set>
                                      <p:cBhvr>
                                        <p:cTn id="55" fill="hold"/>
                                        <p:tgtEl>
                                          <p:spTgt spid="316"/>
                                        </p:tgtEl>
                                        <p:attrNameLst>
                                          <p:attrName>style.visibility</p:attrName>
                                        </p:attrNameLst>
                                      </p:cBhvr>
                                      <p:to>
                                        <p:strVal val="visible"/>
                                      </p:to>
                                    </p:set>
                                    <p:animEffect filter="wipe(left)" transition="in">
                                      <p:cBhvr>
                                        <p:cTn id="56" dur="300"/>
                                        <p:tgtEl>
                                          <p:spTgt spid="316"/>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3" fill="hold">
                                  <p:stCondLst>
                                    <p:cond delay="0"/>
                                  </p:stCondLst>
                                  <p:iterate type="el" backwards="0">
                                    <p:tmAbs val="0"/>
                                  </p:iterate>
                                  <p:childTnLst>
                                    <p:set>
                                      <p:cBhvr>
                                        <p:cTn id="60" fill="hold"/>
                                        <p:tgtEl>
                                          <p:spTgt spid="31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8" presetID="22" grpId="14" fill="hold">
                                  <p:stCondLst>
                                    <p:cond delay="0"/>
                                  </p:stCondLst>
                                  <p:iterate type="el" backwards="0">
                                    <p:tmAbs val="0"/>
                                  </p:iterate>
                                  <p:childTnLst>
                                    <p:set>
                                      <p:cBhvr>
                                        <p:cTn id="64" fill="hold"/>
                                        <p:tgtEl>
                                          <p:spTgt spid="321"/>
                                        </p:tgtEl>
                                        <p:attrNameLst>
                                          <p:attrName>style.visibility</p:attrName>
                                        </p:attrNameLst>
                                      </p:cBhvr>
                                      <p:to>
                                        <p:strVal val="visible"/>
                                      </p:to>
                                    </p:set>
                                    <p:animEffect filter="wipe(left)" transition="in">
                                      <p:cBhvr>
                                        <p:cTn id="65" dur="300"/>
                                        <p:tgtEl>
                                          <p:spTgt spid="321"/>
                                        </p:tgtEl>
                                      </p:cBhvr>
                                    </p:animEffect>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0" presetID="1" grpId="15" fill="hold">
                                  <p:stCondLst>
                                    <p:cond delay="0"/>
                                  </p:stCondLst>
                                  <p:iterate type="el" backwards="0">
                                    <p:tmAbs val="0"/>
                                  </p:iterate>
                                  <p:childTnLst>
                                    <p:set>
                                      <p:cBhvr>
                                        <p:cTn id="69" fill="hold"/>
                                        <p:tgtEl>
                                          <p:spTgt spid="327"/>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Class="entr" nodeType="clickEffect" presetSubtype="0" presetID="1" grpId="16" fill="hold">
                                  <p:stCondLst>
                                    <p:cond delay="0"/>
                                  </p:stCondLst>
                                  <p:iterate type="el" backwards="0">
                                    <p:tmAbs val="0"/>
                                  </p:iterate>
                                  <p:childTnLst>
                                    <p:set>
                                      <p:cBhvr>
                                        <p:cTn id="73" fill="hold"/>
                                        <p:tgtEl>
                                          <p:spTgt spid="329"/>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0" presetID="1" grpId="17" fill="hold">
                                  <p:stCondLst>
                                    <p:cond delay="0"/>
                                  </p:stCondLst>
                                  <p:iterate type="el" backwards="0">
                                    <p:tmAbs val="0"/>
                                  </p:iterate>
                                  <p:childTnLst>
                                    <p:set>
                                      <p:cBhvr>
                                        <p:cTn id="77" fill="hold"/>
                                        <p:tgtEl>
                                          <p:spTgt spid="3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8" grpId="4"/>
      <p:bldP build="whole" bldLvl="1" animBg="1" rev="0" advAuto="0" spid="322" grpId="2"/>
      <p:bldP build="whole" bldLvl="1" animBg="1" rev="0" advAuto="0" spid="306" grpId="5"/>
      <p:bldP build="whole" bldLvl="1" animBg="1" rev="0" advAuto="0" spid="319" grpId="8"/>
      <p:bldP build="whole" bldLvl="1" animBg="1" rev="0" advAuto="0" spid="312" grpId="11"/>
      <p:bldP build="whole" bldLvl="1" animBg="1" rev="0" advAuto="0" spid="314" grpId="13"/>
      <p:bldP build="whole" bldLvl="1" animBg="1" rev="0" advAuto="0" spid="321" grpId="14"/>
      <p:bldP build="whole" bldLvl="1" animBg="1" rev="0" advAuto="0" spid="308" grpId="7"/>
      <p:bldP build="whole" bldLvl="1" animBg="1" rev="0" advAuto="0" spid="316" grpId="12"/>
      <p:bldP build="whole" bldLvl="1" animBg="1" rev="0" advAuto="0" spid="317" grpId="10"/>
      <p:bldP build="whole" bldLvl="1" animBg="1" rev="0" advAuto="0" spid="320" grpId="6"/>
      <p:bldP build="whole" bldLvl="1" animBg="1" rev="0" advAuto="0" spid="302" grpId="1"/>
      <p:bldP build="whole" bldLvl="1" animBg="1" rev="0" advAuto="0" spid="329" grpId="16"/>
      <p:bldP build="whole" bldLvl="1" animBg="1" rev="0" advAuto="0" spid="325" grpId="17"/>
      <p:bldP build="whole" bldLvl="1" animBg="1" rev="0" advAuto="0" spid="327" grpId="15"/>
      <p:bldP build="whole" bldLvl="1" animBg="1" rev="0" advAuto="0" spid="304" grpId="3"/>
      <p:bldP build="whole" bldLvl="1" animBg="1" rev="0" advAuto="0" spid="310" grpId="9"/>
    </p:bldLst>
  </p:timing>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The pace of life accelerates"/>
          <p:cNvSpPr txBox="1"/>
          <p:nvPr>
            <p:ph type="body" sz="half" idx="1"/>
          </p:nvPr>
        </p:nvSpPr>
        <p:spPr>
          <a:prstGeom prst="rect">
            <a:avLst/>
          </a:prstGeom>
        </p:spPr>
        <p:txBody>
          <a:bodyPr/>
          <a:lstStyle/>
          <a:p>
            <a:pPr/>
            <a:r>
              <a:t>The pace of life accelerates</a:t>
            </a:r>
          </a:p>
        </p:txBody>
      </p:sp>
      <p:sp>
        <p:nvSpPr>
          <p:cNvPr id="635" name="average rates of production and exchange per capita:"/>
          <p:cNvSpPr txBox="1"/>
          <p:nvPr/>
        </p:nvSpPr>
        <p:spPr>
          <a:xfrm>
            <a:off x="826372" y="9074658"/>
            <a:ext cx="11190429"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average rates of production and exchange per capita: </a:t>
            </a:r>
          </a:p>
        </p:txBody>
      </p:sp>
      <p:sp>
        <p:nvSpPr>
          <p:cNvPr id="636" name="Equation"/>
          <p:cNvSpPr txBox="1"/>
          <p:nvPr/>
        </p:nvSpPr>
        <p:spPr>
          <a:xfrm>
            <a:off x="12694120" y="8931488"/>
            <a:ext cx="3634763" cy="92123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900" i="1">
                      <a:solidFill>
                        <a:srgbClr val="5E5E5E"/>
                      </a:solidFill>
                      <a:latin typeface="Cambria Math" panose="02040503050406030204" pitchFamily="18" charset="0"/>
                    </a:rPr>
                    <m:t>y</m:t>
                  </m:r>
                  <m:r>
                    <a:rPr xmlns:a="http://schemas.openxmlformats.org/drawingml/2006/main" sz="6900" i="1">
                      <a:solidFill>
                        <a:srgbClr val="5E5E5E"/>
                      </a:solidFill>
                      <a:latin typeface="Cambria Math" panose="02040503050406030204" pitchFamily="18" charset="0"/>
                    </a:rPr>
                    <m:t>(</m:t>
                  </m:r>
                  <m:r>
                    <a:rPr xmlns:a="http://schemas.openxmlformats.org/drawingml/2006/main" sz="6900" i="1">
                      <a:solidFill>
                        <a:srgbClr val="5E5E5E"/>
                      </a:solidFill>
                      <a:latin typeface="Cambria Math" panose="02040503050406030204" pitchFamily="18" charset="0"/>
                    </a:rPr>
                    <m:t>N</m:t>
                  </m:r>
                  <m:r>
                    <a:rPr xmlns:a="http://schemas.openxmlformats.org/drawingml/2006/main" sz="6900" i="1">
                      <a:solidFill>
                        <a:srgbClr val="5E5E5E"/>
                      </a:solidFill>
                      <a:latin typeface="Cambria Math" panose="02040503050406030204" pitchFamily="18" charset="0"/>
                    </a:rPr>
                    <m:t>)</m:t>
                  </m:r>
                  <m:r>
                    <a:rPr xmlns:a="http://schemas.openxmlformats.org/drawingml/2006/main" sz="6900" i="1">
                      <a:solidFill>
                        <a:srgbClr val="5E5E5E"/>
                      </a:solidFill>
                      <a:latin typeface="Cambria Math" panose="02040503050406030204" pitchFamily="18" charset="0"/>
                    </a:rPr>
                    <m:t>∼</m:t>
                  </m:r>
                  <m:sSup>
                    <m:e>
                      <m:r>
                        <a:rPr xmlns:a="http://schemas.openxmlformats.org/drawingml/2006/main" sz="6900" i="1">
                          <a:solidFill>
                            <a:srgbClr val="5E5E5E"/>
                          </a:solidFill>
                          <a:latin typeface="Cambria Math" panose="02040503050406030204" pitchFamily="18" charset="0"/>
                        </a:rPr>
                        <m:t>N</m:t>
                      </m:r>
                    </m:e>
                    <m:sup>
                      <m:r>
                        <a:rPr xmlns:a="http://schemas.openxmlformats.org/drawingml/2006/main" sz="6900" i="1">
                          <a:solidFill>
                            <a:srgbClr val="5E5E5E"/>
                          </a:solidFill>
                          <a:latin typeface="Cambria Math" panose="02040503050406030204" pitchFamily="18" charset="0"/>
                        </a:rPr>
                        <m:t>δ</m:t>
                      </m:r>
                    </m:sup>
                  </m:sSup>
                </m:oMath>
              </m:oMathPara>
            </a14:m>
            <a:endParaRPr sz="6900">
              <a:solidFill>
                <a:srgbClr val="5E5E5E"/>
              </a:solidFill>
            </a:endParaRPr>
          </a:p>
        </p:txBody>
      </p:sp>
      <p:sp>
        <p:nvSpPr>
          <p:cNvPr id="637" name="speeds"/>
          <p:cNvSpPr txBox="1"/>
          <p:nvPr/>
        </p:nvSpPr>
        <p:spPr>
          <a:xfrm>
            <a:off x="2453721" y="9970568"/>
            <a:ext cx="148468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speeds</a:t>
            </a:r>
          </a:p>
        </p:txBody>
      </p:sp>
      <p:sp>
        <p:nvSpPr>
          <p:cNvPr id="638" name="times between events “shrink” :"/>
          <p:cNvSpPr txBox="1"/>
          <p:nvPr/>
        </p:nvSpPr>
        <p:spPr>
          <a:xfrm>
            <a:off x="13937468" y="11337078"/>
            <a:ext cx="8234187" cy="7449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times between events “shrink” : </a:t>
            </a:r>
            <a14:m>
              <m:oMath>
                <m:r>
                  <a:rPr xmlns:a="http://schemas.openxmlformats.org/drawingml/2006/main" sz="4300" i="1">
                    <a:solidFill>
                      <a:srgbClr val="5E5E5E"/>
                    </a:solidFill>
                    <a:latin typeface="Cambria Math" panose="02040503050406030204" pitchFamily="18" charset="0"/>
                  </a:rPr>
                  <m:t>∼</m:t>
                </m:r>
                <m:sSup>
                  <m:e>
                    <m:r>
                      <a:rPr xmlns:a="http://schemas.openxmlformats.org/drawingml/2006/main" sz="4300" i="1">
                        <a:solidFill>
                          <a:srgbClr val="5E5E5E"/>
                        </a:solidFill>
                        <a:latin typeface="Cambria Math" panose="02040503050406030204" pitchFamily="18" charset="0"/>
                      </a:rPr>
                      <m:t>N</m:t>
                    </m:r>
                  </m:e>
                  <m:sup>
                    <m:r>
                      <a:rPr xmlns:a="http://schemas.openxmlformats.org/drawingml/2006/main" sz="4300" i="1">
                        <a:solidFill>
                          <a:srgbClr val="5E5E5E"/>
                        </a:solidFill>
                        <a:latin typeface="Cambria Math" panose="02040503050406030204" pitchFamily="18" charset="0"/>
                      </a:rPr>
                      <m:t>-</m:t>
                    </m:r>
                    <m:r>
                      <a:rPr xmlns:a="http://schemas.openxmlformats.org/drawingml/2006/main" sz="4300" i="1">
                        <a:solidFill>
                          <a:srgbClr val="5E5E5E"/>
                        </a:solidFill>
                        <a:latin typeface="Cambria Math" panose="02040503050406030204" pitchFamily="18" charset="0"/>
                      </a:rPr>
                      <m:t>δ</m:t>
                    </m:r>
                  </m:sup>
                </m:sSup>
              </m:oMath>
            </a14:m>
          </a:p>
        </p:txBody>
      </p:sp>
      <p:sp>
        <p:nvSpPr>
          <p:cNvPr id="639" name="Equation"/>
          <p:cNvSpPr txBox="1"/>
          <p:nvPr/>
        </p:nvSpPr>
        <p:spPr>
          <a:xfrm>
            <a:off x="4703250" y="10066877"/>
            <a:ext cx="2168530" cy="39249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y</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1</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i</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e</m:t>
                  </m:r>
                </m:oMath>
              </m:oMathPara>
            </a14:m>
            <a:endParaRPr sz="3500">
              <a:solidFill>
                <a:srgbClr val="5E5E5E"/>
              </a:solidFill>
            </a:endParaRPr>
          </a:p>
        </p:txBody>
      </p:sp>
      <p:sp>
        <p:nvSpPr>
          <p:cNvPr id="640" name="quantifies some measures of overload"/>
          <p:cNvSpPr txBox="1"/>
          <p:nvPr/>
        </p:nvSpPr>
        <p:spPr>
          <a:xfrm>
            <a:off x="13933916" y="12483233"/>
            <a:ext cx="529132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quantifies some measures of overload</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42" name="Hong_Kong_Speed.jpg" descr="Hong_Kong_Speed.jpg"/>
          <p:cNvPicPr>
            <a:picLocks noChangeAspect="1"/>
          </p:cNvPicPr>
          <p:nvPr/>
        </p:nvPicPr>
        <p:blipFill>
          <a:blip r:embed="rId3">
            <a:extLst/>
          </a:blip>
          <a:stretch>
            <a:fillRect/>
          </a:stretch>
        </p:blipFill>
        <p:spPr>
          <a:xfrm>
            <a:off x="2774490" y="602790"/>
            <a:ext cx="18835020" cy="12510419"/>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646" name="Walking Speed vs Population Size"/>
          <p:cNvSpPr txBox="1"/>
          <p:nvPr/>
        </p:nvSpPr>
        <p:spPr>
          <a:xfrm>
            <a:off x="5440921" y="441348"/>
            <a:ext cx="13502158" cy="1221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buClr>
                <a:srgbClr val="FF2600"/>
              </a:buClr>
              <a:buFont typeface="Optima"/>
              <a:defRPr sz="7200">
                <a:solidFill>
                  <a:srgbClr val="FFFFFF"/>
                </a:solidFill>
                <a:uFill>
                  <a:solidFill>
                    <a:srgbClr val="FF6A00"/>
                  </a:solidFill>
                </a:uFill>
                <a:latin typeface="Helvetica Neue Light"/>
                <a:ea typeface="Helvetica Neue Light"/>
                <a:cs typeface="Helvetica Neue Light"/>
                <a:sym typeface="Helvetica Neue Light"/>
              </a:defRPr>
            </a:lvl1pPr>
          </a:lstStyle>
          <a:p>
            <a:pPr/>
            <a:r>
              <a:t>Walking Speed vs Population Size</a:t>
            </a:r>
          </a:p>
        </p:txBody>
      </p:sp>
      <p:pic>
        <p:nvPicPr>
          <p:cNvPr id="647" name="image.pdf" descr="image.pdf"/>
          <p:cNvPicPr>
            <a:picLocks noChangeAspect="0"/>
          </p:cNvPicPr>
          <p:nvPr/>
        </p:nvPicPr>
        <p:blipFill>
          <a:blip r:embed="rId3">
            <a:extLst/>
          </a:blip>
          <a:stretch>
            <a:fillRect/>
          </a:stretch>
        </p:blipFill>
        <p:spPr>
          <a:xfrm>
            <a:off x="4904446" y="2279262"/>
            <a:ext cx="14575108" cy="9925697"/>
          </a:xfrm>
          <a:prstGeom prst="rect">
            <a:avLst/>
          </a:prstGeom>
          <a:ln w="25400">
            <a:miter lim="400000"/>
          </a:ln>
          <a:effectLst>
            <a:reflection blurRad="0" stA="82330" stPos="0" endA="0" endPos="40000" dist="0" dir="5400000" fadeDir="5400000" sx="100000" sy="-100000" kx="0" ky="0" algn="bl" rotWithShape="0"/>
          </a:effectLst>
        </p:spPr>
      </p:pic>
      <p:sp>
        <p:nvSpPr>
          <p:cNvPr id="648" name="Equation"/>
          <p:cNvSpPr txBox="1"/>
          <p:nvPr/>
        </p:nvSpPr>
        <p:spPr>
          <a:xfrm>
            <a:off x="14653059" y="7446568"/>
            <a:ext cx="3932121" cy="67702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y</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0</m:t>
                      </m:r>
                    </m:sub>
                  </m:sSub>
                  <m:sSup>
                    <m:e>
                      <m:r>
                        <a:rPr xmlns:a="http://schemas.openxmlformats.org/drawingml/2006/main" sz="4800" i="1">
                          <a:solidFill>
                            <a:srgbClr val="000000"/>
                          </a:solidFill>
                          <a:latin typeface="Cambria Math" panose="02040503050406030204" pitchFamily="18" charset="0"/>
                        </a:rPr>
                        <m:t>N</m:t>
                      </m:r>
                    </m:e>
                    <m:sup>
                      <m:r>
                        <a:rPr xmlns:a="http://schemas.openxmlformats.org/drawingml/2006/main" sz="4800" i="1">
                          <a:solidFill>
                            <a:srgbClr val="000000"/>
                          </a:solidFill>
                          <a:latin typeface="Cambria Math" panose="02040503050406030204" pitchFamily="18" charset="0"/>
                        </a:rPr>
                        <m:t>δ</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sSup>
                    <m:e>
                      <m:r>
                        <a:rPr xmlns:a="http://schemas.openxmlformats.org/drawingml/2006/main" sz="4800" i="1">
                          <a:solidFill>
                            <a:srgbClr val="000000"/>
                          </a:solidFill>
                          <a:latin typeface="Cambria Math" panose="02040503050406030204" pitchFamily="18" charset="0"/>
                        </a:rPr>
                        <m:t>v</m:t>
                      </m:r>
                    </m:e>
                    <m:sup>
                      <m:r>
                        <a:rPr xmlns:a="http://schemas.openxmlformats.org/drawingml/2006/main" sz="4800" i="1">
                          <a:solidFill>
                            <a:srgbClr val="000000"/>
                          </a:solidFill>
                          <a:latin typeface="Cambria Math" panose="02040503050406030204" pitchFamily="18" charset="0"/>
                        </a:rPr>
                        <m:t>2</m:t>
                      </m:r>
                    </m:sup>
                  </m:sSup>
                </m:oMath>
              </m:oMathPara>
            </a14:m>
            <a:endParaRPr sz="4800"/>
          </a:p>
        </p:txBody>
      </p:sp>
      <p:sp>
        <p:nvSpPr>
          <p:cNvPr id="649" name="Equation"/>
          <p:cNvSpPr txBox="1"/>
          <p:nvPr/>
        </p:nvSpPr>
        <p:spPr>
          <a:xfrm>
            <a:off x="13568289" y="8940425"/>
            <a:ext cx="4599133" cy="6180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600" i="1">
                      <a:solidFill>
                        <a:srgbClr val="000000"/>
                      </a:solidFill>
                      <a:latin typeface="Cambria Math" panose="02040503050406030204" pitchFamily="18" charset="0"/>
                    </a:rPr>
                    <m:t>v</m:t>
                  </m:r>
                  <m:r>
                    <a:rPr xmlns:a="http://schemas.openxmlformats.org/drawingml/2006/main" sz="5600" i="1">
                      <a:solidFill>
                        <a:srgbClr val="000000"/>
                      </a:solidFill>
                      <a:latin typeface="Cambria Math" panose="02040503050406030204" pitchFamily="18" charset="0"/>
                    </a:rPr>
                    <m:t>∼</m:t>
                  </m:r>
                  <m:sSup>
                    <m:e>
                      <m:r>
                        <a:rPr xmlns:a="http://schemas.openxmlformats.org/drawingml/2006/main" sz="5600" i="1">
                          <a:solidFill>
                            <a:srgbClr val="000000"/>
                          </a:solidFill>
                          <a:latin typeface="Cambria Math" panose="02040503050406030204" pitchFamily="18" charset="0"/>
                        </a:rPr>
                        <m:t>N</m:t>
                      </m:r>
                    </m:e>
                    <m:sup>
                      <m:f>
                        <m:fPr>
                          <m:ctrlPr>
                            <a:rPr xmlns:a="http://schemas.openxmlformats.org/drawingml/2006/main" sz="5600" i="1">
                              <a:solidFill>
                                <a:srgbClr val="000000"/>
                              </a:solidFill>
                              <a:latin typeface="Cambria Math" panose="02040503050406030204" pitchFamily="18" charset="0"/>
                            </a:rPr>
                          </m:ctrlPr>
                          <m:type m:val="lin"/>
                        </m:fPr>
                        <m:num>
                          <m:r>
                            <a:rPr xmlns:a="http://schemas.openxmlformats.org/drawingml/2006/main" sz="5600" i="1">
                              <a:solidFill>
                                <a:srgbClr val="000000"/>
                              </a:solidFill>
                              <a:latin typeface="Cambria Math" panose="02040503050406030204" pitchFamily="18" charset="0"/>
                            </a:rPr>
                            <m:t>δ</m:t>
                          </m:r>
                        </m:num>
                        <m:den>
                          <m:r>
                            <a:rPr xmlns:a="http://schemas.openxmlformats.org/drawingml/2006/main" sz="5600" i="1">
                              <a:solidFill>
                                <a:srgbClr val="000000"/>
                              </a:solidFill>
                              <a:latin typeface="Cambria Math" panose="02040503050406030204" pitchFamily="18" charset="0"/>
                            </a:rPr>
                            <m:t>2</m:t>
                          </m:r>
                        </m:den>
                      </m:f>
                    </m:sup>
                  </m:sSup>
                  <m:r>
                    <a:rPr xmlns:a="http://schemas.openxmlformats.org/drawingml/2006/main" sz="5600" i="1">
                      <a:solidFill>
                        <a:srgbClr val="000000"/>
                      </a:solidFill>
                      <a:latin typeface="Cambria Math" panose="02040503050406030204" pitchFamily="18" charset="0"/>
                    </a:rPr>
                    <m:t>=</m:t>
                  </m:r>
                  <m:sSup>
                    <m:e>
                      <m:r>
                        <a:rPr xmlns:a="http://schemas.openxmlformats.org/drawingml/2006/main" sz="5600" i="1">
                          <a:solidFill>
                            <a:srgbClr val="000000"/>
                          </a:solidFill>
                          <a:latin typeface="Cambria Math" panose="02040503050406030204" pitchFamily="18" charset="0"/>
                        </a:rPr>
                        <m:t>N</m:t>
                      </m:r>
                    </m:e>
                    <m:sup>
                      <m:f>
                        <m:fPr>
                          <m:ctrlPr>
                            <a:rPr xmlns:a="http://schemas.openxmlformats.org/drawingml/2006/main" sz="5600" i="1">
                              <a:solidFill>
                                <a:srgbClr val="000000"/>
                              </a:solidFill>
                              <a:latin typeface="Cambria Math" panose="02040503050406030204" pitchFamily="18" charset="0"/>
                            </a:rPr>
                          </m:ctrlPr>
                          <m:type m:val="lin"/>
                        </m:fPr>
                        <m:num>
                          <m:r>
                            <a:rPr xmlns:a="http://schemas.openxmlformats.org/drawingml/2006/main" sz="5600" i="1">
                              <a:solidFill>
                                <a:srgbClr val="000000"/>
                              </a:solidFill>
                              <a:latin typeface="Cambria Math" panose="02040503050406030204" pitchFamily="18" charset="0"/>
                            </a:rPr>
                            <m:t>1</m:t>
                          </m:r>
                        </m:num>
                        <m:den>
                          <m:r>
                            <a:rPr xmlns:a="http://schemas.openxmlformats.org/drawingml/2006/main" sz="5600" i="1">
                              <a:solidFill>
                                <a:srgbClr val="000000"/>
                              </a:solidFill>
                              <a:latin typeface="Cambria Math" panose="02040503050406030204" pitchFamily="18" charset="0"/>
                            </a:rPr>
                            <m:t>12</m:t>
                          </m:r>
                        </m:den>
                      </m:f>
                    </m:sup>
                  </m:sSup>
                </m:oMath>
              </m:oMathPara>
            </a14:m>
            <a:endParaRPr sz="5600"/>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53" name="NYC_walking_dead.jpeg" descr="NYC_walking_dead.jpeg"/>
          <p:cNvPicPr>
            <a:picLocks noChangeAspect="1"/>
          </p:cNvPicPr>
          <p:nvPr/>
        </p:nvPicPr>
        <p:blipFill>
          <a:blip r:embed="rId3">
            <a:extLst/>
          </a:blip>
          <a:stretch>
            <a:fillRect/>
          </a:stretch>
        </p:blipFill>
        <p:spPr>
          <a:xfrm>
            <a:off x="2936605" y="-1"/>
            <a:ext cx="18510791" cy="13716002"/>
          </a:xfrm>
          <a:prstGeom prst="rect">
            <a:avLst/>
          </a:prstGeom>
          <a:ln w="12700">
            <a:miter lim="400000"/>
          </a:ln>
        </p:spPr>
      </p:pic>
      <p:sp>
        <p:nvSpPr>
          <p:cNvPr id="654" name="&quot;They're like the walking dead, real slow,&quot; griped Dennis Moran, 46, a fire safety officer at a building in Times Square and a native New Yorker. &quot;They have this unnatural habit of stopping in the middle of the sidewalk.&quot;"/>
          <p:cNvSpPr txBox="1"/>
          <p:nvPr/>
        </p:nvSpPr>
        <p:spPr>
          <a:xfrm>
            <a:off x="-46037" y="10169777"/>
            <a:ext cx="24476076" cy="2410457"/>
          </a:xfrm>
          <a:prstGeom prst="rect">
            <a:avLst/>
          </a:prstGeom>
          <a:solidFill>
            <a:srgbClr val="797979">
              <a:alpha val="93326"/>
            </a:srgb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spcBef>
                <a:spcPts val="2100"/>
              </a:spcBef>
              <a:defRPr sz="5000">
                <a:solidFill>
                  <a:srgbClr val="FFFFFF"/>
                </a:solidFill>
                <a:latin typeface="Helvetica Neue Light"/>
                <a:ea typeface="Helvetica Neue Light"/>
                <a:cs typeface="Helvetica Neue Light"/>
                <a:sym typeface="Helvetica Neue Light"/>
              </a:defRPr>
            </a:lvl1pPr>
          </a:lstStyle>
          <a:p>
            <a:pPr/>
            <a:r>
              <a:t>"They're like the walking dead, real slow," griped Dennis Moran, 46, a fire safety officer at a building in Times Square and a native New Yorker. "They have this unnatural habit of stopping in the middle of the sidewalk."</a:t>
            </a:r>
          </a:p>
        </p:txBody>
      </p:sp>
      <p:sp>
        <p:nvSpPr>
          <p:cNvPr id="655" name="credit: Huffington Post"/>
          <p:cNvSpPr txBox="1"/>
          <p:nvPr/>
        </p:nvSpPr>
        <p:spPr>
          <a:xfrm>
            <a:off x="18280713" y="13258134"/>
            <a:ext cx="2924989" cy="47307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Light"/>
                <a:ea typeface="Helvetica Light"/>
                <a:cs typeface="Helvetica Light"/>
                <a:sym typeface="Helvetica Light"/>
              </a:defRPr>
            </a:lvl1pPr>
          </a:lstStyle>
          <a:p>
            <a:pPr/>
            <a:r>
              <a:t>credit: Huffington Post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6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54" grpId="1"/>
    </p:bld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9" name="Fractal Dimension of…"/>
          <p:cNvSpPr txBox="1"/>
          <p:nvPr>
            <p:ph type="body" sz="half" idx="1"/>
          </p:nvPr>
        </p:nvSpPr>
        <p:spPr>
          <a:prstGeom prst="rect">
            <a:avLst/>
          </a:prstGeom>
        </p:spPr>
        <p:txBody>
          <a:bodyPr/>
          <a:lstStyle/>
          <a:p>
            <a:pPr/>
            <a:r>
              <a:t>Fractal Dimension of </a:t>
            </a:r>
          </a:p>
          <a:p>
            <a:pPr/>
            <a:r>
              <a:t>Built Spaces</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61" name="Figure_3.19.jpg" descr="Figure_3.19.jpg"/>
          <p:cNvPicPr>
            <a:picLocks noChangeAspect="1"/>
          </p:cNvPicPr>
          <p:nvPr/>
        </p:nvPicPr>
        <p:blipFill>
          <a:blip r:embed="rId3">
            <a:extLst/>
          </a:blip>
          <a:srcRect l="0" t="37" r="0" b="37"/>
          <a:stretch>
            <a:fillRect/>
          </a:stretch>
        </p:blipFill>
        <p:spPr>
          <a:xfrm>
            <a:off x="14619096" y="290500"/>
            <a:ext cx="9276634" cy="13135000"/>
          </a:xfrm>
          <a:prstGeom prst="rect">
            <a:avLst/>
          </a:prstGeom>
          <a:ln w="12700">
            <a:miter lim="400000"/>
          </a:ln>
        </p:spPr>
      </p:pic>
      <p:sp>
        <p:nvSpPr>
          <p:cNvPr id="662" name="Shapes of built spaces of cities…"/>
          <p:cNvSpPr txBox="1"/>
          <p:nvPr/>
        </p:nvSpPr>
        <p:spPr>
          <a:xfrm>
            <a:off x="2233369" y="1062894"/>
            <a:ext cx="6313298" cy="9820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Shapes of built spaces of cities</a:t>
            </a:r>
          </a:p>
          <a:p>
            <a:pPr/>
            <a:r>
              <a:t>1990s</a:t>
            </a:r>
          </a:p>
        </p:txBody>
      </p:sp>
      <p:sp>
        <p:nvSpPr>
          <p:cNvPr id="663" name="Fractal Dimension"/>
          <p:cNvSpPr txBox="1"/>
          <p:nvPr/>
        </p:nvSpPr>
        <p:spPr>
          <a:xfrm>
            <a:off x="937271" y="3901613"/>
            <a:ext cx="257007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Fractal Dimension</a:t>
            </a:r>
          </a:p>
        </p:txBody>
      </p:sp>
      <p:sp>
        <p:nvSpPr>
          <p:cNvPr id="664" name="Equation"/>
          <p:cNvSpPr txBox="1"/>
          <p:nvPr/>
        </p:nvSpPr>
        <p:spPr>
          <a:xfrm>
            <a:off x="2325842" y="4896616"/>
            <a:ext cx="4123524" cy="78086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500" i="1">
                      <a:solidFill>
                        <a:srgbClr val="5E5E5E"/>
                      </a:solidFill>
                      <a:latin typeface="Cambria Math" panose="02040503050406030204" pitchFamily="18" charset="0"/>
                    </a:rPr>
                    <m:t>M</m:t>
                  </m:r>
                  <m:r>
                    <a:rPr xmlns:a="http://schemas.openxmlformats.org/drawingml/2006/main" sz="5500" i="1">
                      <a:solidFill>
                        <a:srgbClr val="5E5E5E"/>
                      </a:solidFill>
                      <a:latin typeface="Cambria Math" panose="02040503050406030204" pitchFamily="18" charset="0"/>
                    </a:rPr>
                    <m:t>(</m:t>
                  </m:r>
                  <m:r>
                    <a:rPr xmlns:a="http://schemas.openxmlformats.org/drawingml/2006/main" sz="5500" i="1">
                      <a:solidFill>
                        <a:srgbClr val="5E5E5E"/>
                      </a:solidFill>
                      <a:latin typeface="Cambria Math" panose="02040503050406030204" pitchFamily="18" charset="0"/>
                    </a:rPr>
                    <m:t>R</m:t>
                  </m:r>
                  <m:r>
                    <a:rPr xmlns:a="http://schemas.openxmlformats.org/drawingml/2006/main" sz="5500" i="1">
                      <a:solidFill>
                        <a:srgbClr val="5E5E5E"/>
                      </a:solidFill>
                      <a:latin typeface="Cambria Math" panose="02040503050406030204" pitchFamily="18" charset="0"/>
                    </a:rPr>
                    <m:t>)</m:t>
                  </m:r>
                  <m:r>
                    <a:rPr xmlns:a="http://schemas.openxmlformats.org/drawingml/2006/main" sz="5500" i="1">
                      <a:solidFill>
                        <a:srgbClr val="5E5E5E"/>
                      </a:solidFill>
                      <a:latin typeface="Cambria Math" panose="02040503050406030204" pitchFamily="18" charset="0"/>
                    </a:rPr>
                    <m:t>=</m:t>
                  </m:r>
                  <m:sSub>
                    <m:e>
                      <m:r>
                        <a:rPr xmlns:a="http://schemas.openxmlformats.org/drawingml/2006/main" sz="5500" i="1">
                          <a:solidFill>
                            <a:srgbClr val="5E5E5E"/>
                          </a:solidFill>
                          <a:latin typeface="Cambria Math" panose="02040503050406030204" pitchFamily="18" charset="0"/>
                        </a:rPr>
                        <m:t>M</m:t>
                      </m:r>
                    </m:e>
                    <m:sub>
                      <m:r>
                        <a:rPr xmlns:a="http://schemas.openxmlformats.org/drawingml/2006/main" sz="5500" i="1">
                          <a:solidFill>
                            <a:srgbClr val="5E5E5E"/>
                          </a:solidFill>
                          <a:latin typeface="Cambria Math" panose="02040503050406030204" pitchFamily="18" charset="0"/>
                        </a:rPr>
                        <m:t>0</m:t>
                      </m:r>
                    </m:sub>
                  </m:sSub>
                  <m:sSup>
                    <m:e>
                      <m:r>
                        <a:rPr xmlns:a="http://schemas.openxmlformats.org/drawingml/2006/main" sz="5500" i="1">
                          <a:solidFill>
                            <a:srgbClr val="5E5E5E"/>
                          </a:solidFill>
                          <a:latin typeface="Cambria Math" panose="02040503050406030204" pitchFamily="18" charset="0"/>
                        </a:rPr>
                        <m:t>R</m:t>
                      </m:r>
                    </m:e>
                    <m:sup>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sup>
                  </m:sSup>
                </m:oMath>
              </m:oMathPara>
            </a14:m>
            <a:endParaRPr sz="5500">
              <a:solidFill>
                <a:srgbClr val="5E5E5E"/>
              </a:solidFill>
            </a:endParaRPr>
          </a:p>
        </p:txBody>
      </p:sp>
      <p:sp>
        <p:nvSpPr>
          <p:cNvPr id="665" name="Equation"/>
          <p:cNvSpPr txBox="1"/>
          <p:nvPr/>
        </p:nvSpPr>
        <p:spPr>
          <a:xfrm>
            <a:off x="8071921" y="3939646"/>
            <a:ext cx="3981271" cy="261187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M</m:t>
                          </m:r>
                          <m:r>
                            <a:rPr xmlns:a="http://schemas.openxmlformats.org/drawingml/2006/main" sz="5500" i="1">
                              <a:solidFill>
                                <a:srgbClr val="5E5E5E"/>
                              </a:solidFill>
                              <a:latin typeface="Cambria Math" panose="02040503050406030204" pitchFamily="18" charset="0"/>
                            </a:rPr>
                            <m:t>(</m:t>
                          </m:r>
                          <m:r>
                            <a:rPr xmlns:a="http://schemas.openxmlformats.org/drawingml/2006/main" sz="5500" i="1">
                              <a:solidFill>
                                <a:srgbClr val="5E5E5E"/>
                              </a:solidFill>
                              <a:latin typeface="Cambria Math" panose="02040503050406030204" pitchFamily="18" charset="0"/>
                            </a:rPr>
                            <m:t>R</m:t>
                          </m:r>
                          <m:r>
                            <a:rPr xmlns:a="http://schemas.openxmlformats.org/drawingml/2006/main" sz="5500" i="1">
                              <a:solidFill>
                                <a:srgbClr val="5E5E5E"/>
                              </a:solidFill>
                              <a:latin typeface="Cambria Math" panose="02040503050406030204" pitchFamily="18" charset="0"/>
                            </a:rPr>
                            <m:t>)</m:t>
                          </m:r>
                        </m:num>
                        <m:den>
                          <m:sSub>
                            <m:e>
                              <m:r>
                                <a:rPr xmlns:a="http://schemas.openxmlformats.org/drawingml/2006/main" sz="5500" i="1">
                                  <a:solidFill>
                                    <a:srgbClr val="5E5E5E"/>
                                  </a:solidFill>
                                  <a:latin typeface="Cambria Math" panose="02040503050406030204" pitchFamily="18" charset="0"/>
                                </a:rPr>
                                <m:t>M</m:t>
                              </m:r>
                            </m:e>
                            <m:sub>
                              <m:r>
                                <a:rPr xmlns:a="http://schemas.openxmlformats.org/drawingml/2006/main" sz="5500" i="1">
                                  <a:solidFill>
                                    <a:srgbClr val="5E5E5E"/>
                                  </a:solidFill>
                                  <a:latin typeface="Cambria Math" panose="02040503050406030204" pitchFamily="18" charset="0"/>
                                </a:rPr>
                                <m:t>0</m:t>
                              </m:r>
                            </m:sub>
                          </m:sSub>
                        </m:den>
                      </m:f>
                    </m:num>
                    <m:den>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R</m:t>
                          </m:r>
                        </m:num>
                        <m:den>
                          <m:sSub>
                            <m:e>
                              <m:r>
                                <a:rPr xmlns:a="http://schemas.openxmlformats.org/drawingml/2006/main" sz="5500" i="1">
                                  <a:solidFill>
                                    <a:srgbClr val="5E5E5E"/>
                                  </a:solidFill>
                                  <a:latin typeface="Cambria Math" panose="02040503050406030204" pitchFamily="18" charset="0"/>
                                </a:rPr>
                                <m:t>R</m:t>
                              </m:r>
                            </m:e>
                            <m:sub>
                              <m:r>
                                <a:rPr xmlns:a="http://schemas.openxmlformats.org/drawingml/2006/main" sz="5500" i="1">
                                  <a:solidFill>
                                    <a:srgbClr val="5E5E5E"/>
                                  </a:solidFill>
                                  <a:latin typeface="Cambria Math" panose="02040503050406030204" pitchFamily="18" charset="0"/>
                                </a:rPr>
                                <m:t>m</m:t>
                              </m:r>
                            </m:sub>
                          </m:sSub>
                        </m:den>
                      </m:f>
                    </m:den>
                  </m:f>
                </m:oMath>
              </m:oMathPara>
            </a14:m>
            <a:endParaRPr sz="5500">
              <a:solidFill>
                <a:srgbClr val="5E5E5E"/>
              </a:solidFill>
            </a:endParaRPr>
          </a:p>
        </p:txBody>
      </p:sp>
      <p:sp>
        <p:nvSpPr>
          <p:cNvPr id="666" name="Use it for built area and population"/>
          <p:cNvSpPr txBox="1"/>
          <p:nvPr/>
        </p:nvSpPr>
        <p:spPr>
          <a:xfrm>
            <a:off x="918793" y="6627317"/>
            <a:ext cx="481706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Use it for built area and population</a:t>
            </a:r>
          </a:p>
        </p:txBody>
      </p:sp>
      <p:sp>
        <p:nvSpPr>
          <p:cNvPr id="667" name="Equation"/>
          <p:cNvSpPr txBox="1"/>
          <p:nvPr/>
        </p:nvSpPr>
        <p:spPr>
          <a:xfrm>
            <a:off x="1534669" y="7553583"/>
            <a:ext cx="3859920" cy="252385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e>
                    <m:sup>
                      <m:r>
                        <a:rPr xmlns:a="http://schemas.openxmlformats.org/drawingml/2006/main" sz="5500" i="1">
                          <a:solidFill>
                            <a:srgbClr val="5E5E5E"/>
                          </a:solidFill>
                          <a:latin typeface="Cambria Math" panose="02040503050406030204" pitchFamily="18" charset="0"/>
                        </a:rPr>
                        <m:t>N</m:t>
                      </m:r>
                    </m:sup>
                  </m:sSup>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N</m:t>
                          </m:r>
                        </m:num>
                        <m:den>
                          <m:sSub>
                            <m:e>
                              <m:r>
                                <a:rPr xmlns:a="http://schemas.openxmlformats.org/drawingml/2006/main" sz="5500" i="1">
                                  <a:solidFill>
                                    <a:srgbClr val="5E5E5E"/>
                                  </a:solidFill>
                                  <a:latin typeface="Cambria Math" panose="02040503050406030204" pitchFamily="18" charset="0"/>
                                </a:rPr>
                                <m:t>N</m:t>
                              </m:r>
                            </m:e>
                            <m:sub>
                              <m:r>
                                <a:rPr xmlns:a="http://schemas.openxmlformats.org/drawingml/2006/main" sz="5500" i="1">
                                  <a:solidFill>
                                    <a:srgbClr val="5E5E5E"/>
                                  </a:solidFill>
                                  <a:latin typeface="Cambria Math" panose="02040503050406030204" pitchFamily="18" charset="0"/>
                                </a:rPr>
                                <m:t>0</m:t>
                              </m:r>
                            </m:sub>
                          </m:sSub>
                        </m:den>
                      </m:f>
                    </m:num>
                    <m:den>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R</m:t>
                          </m:r>
                        </m:num>
                        <m:den>
                          <m:sSub>
                            <m:e>
                              <m:r>
                                <a:rPr xmlns:a="http://schemas.openxmlformats.org/drawingml/2006/main" sz="5500" i="1">
                                  <a:solidFill>
                                    <a:srgbClr val="5E5E5E"/>
                                  </a:solidFill>
                                  <a:latin typeface="Cambria Math" panose="02040503050406030204" pitchFamily="18" charset="0"/>
                                </a:rPr>
                                <m:t>R</m:t>
                              </m:r>
                            </m:e>
                            <m:sub>
                              <m:r>
                                <a:rPr xmlns:a="http://schemas.openxmlformats.org/drawingml/2006/main" sz="5500" i="1">
                                  <a:solidFill>
                                    <a:srgbClr val="5E5E5E"/>
                                  </a:solidFill>
                                  <a:latin typeface="Cambria Math" panose="02040503050406030204" pitchFamily="18" charset="0"/>
                                </a:rPr>
                                <m:t>m</m:t>
                              </m:r>
                            </m:sub>
                          </m:sSub>
                        </m:den>
                      </m:f>
                    </m:den>
                  </m:f>
                </m:oMath>
              </m:oMathPara>
            </a14:m>
            <a:endParaRPr sz="5500">
              <a:solidFill>
                <a:srgbClr val="5E5E5E"/>
              </a:solidFill>
            </a:endParaRPr>
          </a:p>
        </p:txBody>
      </p:sp>
      <p:sp>
        <p:nvSpPr>
          <p:cNvPr id="668" name="Equation"/>
          <p:cNvSpPr txBox="1"/>
          <p:nvPr/>
        </p:nvSpPr>
        <p:spPr>
          <a:xfrm>
            <a:off x="8008230" y="7491078"/>
            <a:ext cx="3997226" cy="264886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e>
                    <m:sup>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n</m:t>
                          </m:r>
                        </m:sub>
                      </m:sSub>
                    </m:sup>
                  </m:sSup>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n</m:t>
                              </m:r>
                            </m:sub>
                          </m:sSub>
                        </m:num>
                        <m:den>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0</m:t>
                              </m:r>
                            </m:sub>
                          </m:sSub>
                        </m:den>
                      </m:f>
                    </m:num>
                    <m:den>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R</m:t>
                          </m:r>
                        </m:num>
                        <m:den>
                          <m:sSub>
                            <m:e>
                              <m:r>
                                <a:rPr xmlns:a="http://schemas.openxmlformats.org/drawingml/2006/main" sz="5500" i="1">
                                  <a:solidFill>
                                    <a:srgbClr val="5E5E5E"/>
                                  </a:solidFill>
                                  <a:latin typeface="Cambria Math" panose="02040503050406030204" pitchFamily="18" charset="0"/>
                                </a:rPr>
                                <m:t>R</m:t>
                              </m:r>
                            </m:e>
                            <m:sub>
                              <m:r>
                                <a:rPr xmlns:a="http://schemas.openxmlformats.org/drawingml/2006/main" sz="5500" i="1">
                                  <a:solidFill>
                                    <a:srgbClr val="5E5E5E"/>
                                  </a:solidFill>
                                  <a:latin typeface="Cambria Math" panose="02040503050406030204" pitchFamily="18" charset="0"/>
                                </a:rPr>
                                <m:t>m</m:t>
                              </m:r>
                            </m:sub>
                          </m:sSub>
                        </m:den>
                      </m:f>
                    </m:den>
                  </m:f>
                </m:oMath>
              </m:oMathPara>
            </a14:m>
            <a:endParaRPr sz="5500">
              <a:solidFill>
                <a:srgbClr val="5E5E5E"/>
              </a:solidFill>
            </a:endParaRPr>
          </a:p>
        </p:txBody>
      </p:sp>
      <p:sp>
        <p:nvSpPr>
          <p:cNvPr id="669" name="Equation"/>
          <p:cNvSpPr txBox="1"/>
          <p:nvPr/>
        </p:nvSpPr>
        <p:spPr>
          <a:xfrm>
            <a:off x="719751" y="11079508"/>
            <a:ext cx="11285705" cy="207653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5500" i="1">
                          <a:solidFill>
                            <a:srgbClr val="5E5E5E"/>
                          </a:solidFill>
                          <a:latin typeface="Cambria Math" panose="02040503050406030204" pitchFamily="18" charset="0"/>
                        </a:rPr>
                      </m:ctrlPr>
                      <m:type m:val="bar"/>
                    </m:fPr>
                    <m:num>
                      <m:sSup>
                        <m:e>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e>
                        <m:sup>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n</m:t>
                              </m:r>
                            </m:sub>
                          </m:sSub>
                        </m:sup>
                      </m:sSup>
                    </m:num>
                    <m:den>
                      <m:sSup>
                        <m:e>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e>
                        <m:sup>
                          <m:r>
                            <a:rPr xmlns:a="http://schemas.openxmlformats.org/drawingml/2006/main" sz="5500" i="1">
                              <a:solidFill>
                                <a:srgbClr val="5E5E5E"/>
                              </a:solidFill>
                              <a:latin typeface="Cambria Math" panose="02040503050406030204" pitchFamily="18" charset="0"/>
                            </a:rPr>
                            <m:t>N</m:t>
                          </m:r>
                        </m:sup>
                      </m:sSup>
                    </m:den>
                  </m:f>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m:rPr>
                          <m:sty m:val="p"/>
                        </m:rPr>
                        <a:rPr xmlns:a="http://schemas.openxmlformats.org/drawingml/2006/main" sz="5500" i="1">
                          <a:solidFill>
                            <a:srgbClr val="5E5E5E"/>
                          </a:solidFill>
                          <a:latin typeface="Cambria Math" panose="02040503050406030204" pitchFamily="18" charset="0"/>
                        </a:rPr>
                        <m:t>log</m:t>
                      </m:r>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n</m:t>
                          </m:r>
                        </m:sub>
                      </m:sSub>
                      <m:r>
                        <a:rPr xmlns:a="http://schemas.openxmlformats.org/drawingml/2006/main" sz="5500" i="1">
                          <a:solidFill>
                            <a:srgbClr val="5E5E5E"/>
                          </a:solidFill>
                          <a:latin typeface="Cambria Math" panose="02040503050406030204" pitchFamily="18" charset="0"/>
                        </a:rPr>
                        <m:t>-</m:t>
                      </m:r>
                      <m:r>
                        <m:rPr>
                          <m:sty m:val="p"/>
                        </m:rPr>
                        <a:rPr xmlns:a="http://schemas.openxmlformats.org/drawingml/2006/main" sz="5500" i="1">
                          <a:solidFill>
                            <a:srgbClr val="5E5E5E"/>
                          </a:solidFill>
                          <a:latin typeface="Cambria Math" panose="02040503050406030204" pitchFamily="18" charset="0"/>
                        </a:rPr>
                        <m:t>log</m:t>
                      </m:r>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0</m:t>
                          </m:r>
                        </m:sub>
                      </m:sSub>
                    </m:num>
                    <m:den>
                      <m:r>
                        <m:rPr>
                          <m:sty m:val="p"/>
                        </m:rPr>
                        <a:rPr xmlns:a="http://schemas.openxmlformats.org/drawingml/2006/main" sz="5500" i="1">
                          <a:solidFill>
                            <a:srgbClr val="5E5E5E"/>
                          </a:solidFill>
                          <a:latin typeface="Cambria Math" panose="02040503050406030204" pitchFamily="18" charset="0"/>
                        </a:rPr>
                        <m:t>log</m:t>
                      </m:r>
                      <m:r>
                        <a:rPr xmlns:a="http://schemas.openxmlformats.org/drawingml/2006/main" sz="5500" i="1">
                          <a:solidFill>
                            <a:srgbClr val="5E5E5E"/>
                          </a:solidFill>
                          <a:latin typeface="Cambria Math" panose="02040503050406030204" pitchFamily="18" charset="0"/>
                        </a:rPr>
                        <m:t>N</m:t>
                      </m:r>
                      <m:r>
                        <a:rPr xmlns:a="http://schemas.openxmlformats.org/drawingml/2006/main" sz="5500" i="1">
                          <a:solidFill>
                            <a:srgbClr val="5E5E5E"/>
                          </a:solidFill>
                          <a:latin typeface="Cambria Math" panose="02040503050406030204" pitchFamily="18" charset="0"/>
                        </a:rPr>
                        <m:t>-</m:t>
                      </m:r>
                      <m:r>
                        <m:rPr>
                          <m:sty m:val="p"/>
                        </m:rPr>
                        <a:rPr xmlns:a="http://schemas.openxmlformats.org/drawingml/2006/main" sz="5500" i="1">
                          <a:solidFill>
                            <a:srgbClr val="5E5E5E"/>
                          </a:solidFill>
                          <a:latin typeface="Cambria Math" panose="02040503050406030204" pitchFamily="18" charset="0"/>
                        </a:rPr>
                        <m:t>log</m:t>
                      </m:r>
                      <m:sSub>
                        <m:e>
                          <m:r>
                            <a:rPr xmlns:a="http://schemas.openxmlformats.org/drawingml/2006/main" sz="5500" i="1">
                              <a:solidFill>
                                <a:srgbClr val="5E5E5E"/>
                              </a:solidFill>
                              <a:latin typeface="Cambria Math" panose="02040503050406030204" pitchFamily="18" charset="0"/>
                            </a:rPr>
                            <m:t>N</m:t>
                          </m:r>
                        </m:e>
                        <m:sub>
                          <m:r>
                            <a:rPr xmlns:a="http://schemas.openxmlformats.org/drawingml/2006/main" sz="5500" i="1">
                              <a:solidFill>
                                <a:srgbClr val="5E5E5E"/>
                              </a:solidFill>
                              <a:latin typeface="Cambria Math" panose="02040503050406030204" pitchFamily="18" charset="0"/>
                            </a:rPr>
                            <m:t>0</m:t>
                          </m:r>
                        </m:sub>
                      </m:sSub>
                    </m:den>
                  </m:f>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m:rPr>
                          <m:sty m:val="p"/>
                        </m:rPr>
                        <a:rPr xmlns:a="http://schemas.openxmlformats.org/drawingml/2006/main" sz="5500" i="1">
                          <a:solidFill>
                            <a:srgbClr val="5E5E5E"/>
                          </a:solidFill>
                          <a:latin typeface="Cambria Math" panose="02040503050406030204" pitchFamily="18" charset="0"/>
                        </a:rPr>
                        <m:t>Δ</m:t>
                      </m:r>
                      <m:r>
                        <m:rPr>
                          <m:sty m:val="p"/>
                        </m:rPr>
                        <a:rPr xmlns:a="http://schemas.openxmlformats.org/drawingml/2006/main" sz="5500" i="1">
                          <a:solidFill>
                            <a:srgbClr val="5E5E5E"/>
                          </a:solidFill>
                          <a:latin typeface="Cambria Math" panose="02040503050406030204" pitchFamily="18" charset="0"/>
                        </a:rPr>
                        <m:t>log</m:t>
                      </m:r>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n</m:t>
                          </m:r>
                        </m:sub>
                      </m:sSub>
                    </m:num>
                    <m:den>
                      <m:r>
                        <m:rPr>
                          <m:sty m:val="p"/>
                        </m:rPr>
                        <a:rPr xmlns:a="http://schemas.openxmlformats.org/drawingml/2006/main" sz="5500" i="1">
                          <a:solidFill>
                            <a:srgbClr val="5E5E5E"/>
                          </a:solidFill>
                          <a:latin typeface="Cambria Math" panose="02040503050406030204" pitchFamily="18" charset="0"/>
                        </a:rPr>
                        <m:t>Δ</m:t>
                      </m:r>
                      <m:r>
                        <m:rPr>
                          <m:sty m:val="p"/>
                        </m:rPr>
                        <a:rPr xmlns:a="http://schemas.openxmlformats.org/drawingml/2006/main" sz="5500" i="1">
                          <a:solidFill>
                            <a:srgbClr val="5E5E5E"/>
                          </a:solidFill>
                          <a:latin typeface="Cambria Math" panose="02040503050406030204" pitchFamily="18" charset="0"/>
                        </a:rPr>
                        <m:t>log</m:t>
                      </m:r>
                      <m:r>
                        <a:rPr xmlns:a="http://schemas.openxmlformats.org/drawingml/2006/main" sz="5500" i="1">
                          <a:solidFill>
                            <a:srgbClr val="5E5E5E"/>
                          </a:solidFill>
                          <a:latin typeface="Cambria Math" panose="02040503050406030204" pitchFamily="18" charset="0"/>
                        </a:rPr>
                        <m:t>N</m:t>
                      </m:r>
                    </m:den>
                  </m:f>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5</m:t>
                      </m:r>
                    </m:num>
                    <m:den>
                      <m:r>
                        <a:rPr xmlns:a="http://schemas.openxmlformats.org/drawingml/2006/main" sz="5500" i="1">
                          <a:solidFill>
                            <a:srgbClr val="5E5E5E"/>
                          </a:solidFill>
                          <a:latin typeface="Cambria Math" panose="02040503050406030204" pitchFamily="18" charset="0"/>
                        </a:rPr>
                        <m:t>6</m:t>
                      </m:r>
                    </m:den>
                  </m:f>
                </m:oMath>
              </m:oMathPara>
            </a14:m>
            <a:endParaRPr sz="5500">
              <a:solidFill>
                <a:srgbClr val="5E5E5E"/>
              </a:solidFill>
            </a:endParaRPr>
          </a:p>
        </p:txBody>
      </p:sp>
      <p:sp>
        <p:nvSpPr>
          <p:cNvPr id="670" name="another way to measure urban scaling exponents"/>
          <p:cNvSpPr txBox="1"/>
          <p:nvPr/>
        </p:nvSpPr>
        <p:spPr>
          <a:xfrm>
            <a:off x="6136148" y="13232851"/>
            <a:ext cx="690585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another way to measure urban scaling exponents </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4" name="Slums and Informal Settlements"/>
          <p:cNvSpPr txBox="1"/>
          <p:nvPr>
            <p:ph type="body" sz="half" idx="1"/>
          </p:nvPr>
        </p:nvSpPr>
        <p:spPr>
          <a:prstGeom prst="rect">
            <a:avLst/>
          </a:prstGeom>
        </p:spPr>
        <p:txBody>
          <a:bodyPr/>
          <a:lstStyle/>
          <a:p>
            <a:pPr/>
            <a:r>
              <a:t>Slums and Informal Settlements</a:t>
            </a:r>
          </a:p>
        </p:txBody>
      </p:sp>
      <p:sp>
        <p:nvSpPr>
          <p:cNvPr id="675" name="Have incomplete infrastructure networks, can use these ideas to identify where and how much to do"/>
          <p:cNvSpPr txBox="1"/>
          <p:nvPr/>
        </p:nvSpPr>
        <p:spPr>
          <a:xfrm>
            <a:off x="5012479" y="8743344"/>
            <a:ext cx="1382725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Have incomplete infrastructure networks, can use these ideas to identify where and how much to do </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77" name="Screenshot 2024-02-20 at 7.45.37 AM.jpeg" descr="Screenshot 2024-02-20 at 7.45.37 AM.jpeg"/>
          <p:cNvPicPr>
            <a:picLocks noChangeAspect="1"/>
          </p:cNvPicPr>
          <p:nvPr/>
        </p:nvPicPr>
        <p:blipFill>
          <a:blip r:embed="rId2">
            <a:extLst/>
          </a:blip>
          <a:stretch>
            <a:fillRect/>
          </a:stretch>
        </p:blipFill>
        <p:spPr>
          <a:xfrm>
            <a:off x="2881610" y="3815060"/>
            <a:ext cx="17360901" cy="9461501"/>
          </a:xfrm>
          <a:prstGeom prst="rect">
            <a:avLst/>
          </a:prstGeom>
          <a:ln w="12700">
            <a:miter lim="400000"/>
          </a:ln>
        </p:spPr>
      </p:pic>
      <p:pic>
        <p:nvPicPr>
          <p:cNvPr id="678" name="Screenshot 2024-02-20 at 7.45.16 AM.png" descr="Screenshot 2024-02-20 at 7.45.16 AM.png"/>
          <p:cNvPicPr>
            <a:picLocks noChangeAspect="1"/>
          </p:cNvPicPr>
          <p:nvPr/>
        </p:nvPicPr>
        <p:blipFill>
          <a:blip r:embed="rId3">
            <a:extLst/>
          </a:blip>
          <a:stretch>
            <a:fillRect/>
          </a:stretch>
        </p:blipFill>
        <p:spPr>
          <a:xfrm>
            <a:off x="2989560" y="508892"/>
            <a:ext cx="17145001" cy="5994401"/>
          </a:xfrm>
          <a:prstGeom prst="rect">
            <a:avLst/>
          </a:prstGeom>
          <a:ln w="12700">
            <a:miter lim="400000"/>
          </a:ln>
        </p:spPr>
      </p:pic>
      <p:sp>
        <p:nvSpPr>
          <p:cNvPr id="679" name="https://www.ecopiatech.com/resources/case-study/mapping-sub-saharan-africa-to-enable-life-saving-humanitarian-aid"/>
          <p:cNvSpPr txBox="1"/>
          <p:nvPr/>
        </p:nvSpPr>
        <p:spPr>
          <a:xfrm>
            <a:off x="11580093" y="13235310"/>
            <a:ext cx="12345773" cy="3746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1800">
                <a:solidFill>
                  <a:srgbClr val="000000"/>
                </a:solidFill>
              </a:defRPr>
            </a:lvl1pPr>
          </a:lstStyle>
          <a:p>
            <a:pPr/>
            <a:r>
              <a:t>https://www.ecopiatech.com/resources/case-study/mapping-sub-saharan-africa-to-enable-life-saving-humanitarian-aid</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81" name="Screenshot 2024-02-20 at 7.53.10 AM.jpeg" descr="Screenshot 2024-02-20 at 7.53.10 AM.jpeg"/>
          <p:cNvPicPr>
            <a:picLocks noChangeAspect="1"/>
          </p:cNvPicPr>
          <p:nvPr/>
        </p:nvPicPr>
        <p:blipFill>
          <a:blip r:embed="rId2">
            <a:extLst/>
          </a:blip>
          <a:stretch>
            <a:fillRect/>
          </a:stretch>
        </p:blipFill>
        <p:spPr>
          <a:xfrm>
            <a:off x="-94509" y="3419772"/>
            <a:ext cx="24573018" cy="7296918"/>
          </a:xfrm>
          <a:prstGeom prst="rect">
            <a:avLst/>
          </a:prstGeom>
          <a:ln w="12700">
            <a:miter lim="400000"/>
          </a:ln>
        </p:spPr>
      </p:pic>
      <p:sp>
        <p:nvSpPr>
          <p:cNvPr id="682" name="Rounded Rectangle"/>
          <p:cNvSpPr/>
          <p:nvPr/>
        </p:nvSpPr>
        <p:spPr>
          <a:xfrm>
            <a:off x="76200" y="8172946"/>
            <a:ext cx="2317850" cy="767854"/>
          </a:xfrm>
          <a:prstGeom prst="roundRect">
            <a:avLst>
              <a:gd name="adj" fmla="val 24809"/>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683" name="Oval Oval" descr="Oval Oval"/>
          <p:cNvPicPr>
            <a:picLocks noChangeAspect="0"/>
          </p:cNvPicPr>
          <p:nvPr/>
        </p:nvPicPr>
        <p:blipFill>
          <a:blip r:embed="rId3">
            <a:extLst/>
          </a:blip>
          <a:stretch>
            <a:fillRect/>
          </a:stretch>
        </p:blipFill>
        <p:spPr>
          <a:xfrm>
            <a:off x="18618200" y="4919662"/>
            <a:ext cx="2317850" cy="3236913"/>
          </a:xfrm>
          <a:prstGeom prst="rect">
            <a:avLst/>
          </a:prstGeom>
        </p:spPr>
      </p:pic>
      <p:pic>
        <p:nvPicPr>
          <p:cNvPr id="685" name="Oval Oval" descr="Oval Oval"/>
          <p:cNvPicPr>
            <a:picLocks noChangeAspect="0"/>
          </p:cNvPicPr>
          <p:nvPr/>
        </p:nvPicPr>
        <p:blipFill>
          <a:blip r:embed="rId4">
            <a:extLst/>
          </a:blip>
          <a:stretch>
            <a:fillRect/>
          </a:stretch>
        </p:blipFill>
        <p:spPr>
          <a:xfrm>
            <a:off x="21054417" y="4919662"/>
            <a:ext cx="2145011" cy="3236913"/>
          </a:xfrm>
          <a:prstGeom prst="rect">
            <a:avLst/>
          </a:prstGeom>
        </p:spPr>
      </p:pic>
      <p:pic>
        <p:nvPicPr>
          <p:cNvPr id="687" name="Oval Oval" descr="Oval Oval"/>
          <p:cNvPicPr>
            <a:picLocks noChangeAspect="0"/>
          </p:cNvPicPr>
          <p:nvPr/>
        </p:nvPicPr>
        <p:blipFill>
          <a:blip r:embed="rId5">
            <a:extLst/>
          </a:blip>
          <a:stretch>
            <a:fillRect/>
          </a:stretch>
        </p:blipFill>
        <p:spPr>
          <a:xfrm>
            <a:off x="10772378" y="4919662"/>
            <a:ext cx="2317850" cy="3236913"/>
          </a:xfrm>
          <a:prstGeom prst="rect">
            <a:avLst/>
          </a:prstGeom>
        </p:spPr>
      </p:pic>
      <p:sp>
        <p:nvSpPr>
          <p:cNvPr id="689" name="Summary Statistics of Population, Blocks, and Buildings"/>
          <p:cNvSpPr txBox="1"/>
          <p:nvPr/>
        </p:nvSpPr>
        <p:spPr>
          <a:xfrm>
            <a:off x="781151" y="1257448"/>
            <a:ext cx="15436597" cy="8084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lnSpc>
                <a:spcPct val="90000"/>
              </a:lnSpc>
              <a:spcBef>
                <a:spcPts val="4500"/>
              </a:spcBef>
              <a:defRPr sz="4800">
                <a:solidFill>
                  <a:srgbClr val="000000"/>
                </a:solidFill>
              </a:defRPr>
            </a:lvl1pPr>
          </a:lstStyle>
          <a:p>
            <a:pPr/>
            <a:r>
              <a:t>Summary Statistics of Population, Blocks, and Buildings</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91" name="Google Shape;101;p17"/>
          <p:cNvSpPr txBox="1"/>
          <p:nvPr>
            <p:ph type="title"/>
          </p:nvPr>
        </p:nvSpPr>
        <p:spPr>
          <a:xfrm>
            <a:off x="158033" y="-74845"/>
            <a:ext cx="23045601" cy="1527201"/>
          </a:xfrm>
          <a:prstGeom prst="rect">
            <a:avLst/>
          </a:prstGeom>
        </p:spPr>
        <p:txBody>
          <a:bodyPr/>
          <a:lstStyle>
            <a:lvl1pPr>
              <a:defRPr b="1" sz="6000">
                <a:solidFill>
                  <a:srgbClr val="434343"/>
                </a:solidFill>
                <a:latin typeface="Montserrat"/>
                <a:ea typeface="Montserrat"/>
                <a:cs typeface="Montserrat"/>
                <a:sym typeface="Montserrat"/>
              </a:defRPr>
            </a:lvl1pPr>
          </a:lstStyle>
          <a:p>
            <a:pPr/>
            <a:r>
              <a:t>Understanding settlements from global to local scales</a:t>
            </a:r>
          </a:p>
        </p:txBody>
      </p:sp>
      <p:pic>
        <p:nvPicPr>
          <p:cNvPr id="692" name="image9-2.jpeg" descr="image9-2.jpeg"/>
          <p:cNvPicPr>
            <a:picLocks noChangeAspect="1"/>
          </p:cNvPicPr>
          <p:nvPr/>
        </p:nvPicPr>
        <p:blipFill>
          <a:blip r:embed="rId2">
            <a:extLst/>
          </a:blip>
          <a:stretch>
            <a:fillRect/>
          </a:stretch>
        </p:blipFill>
        <p:spPr>
          <a:xfrm>
            <a:off x="3704583" y="2267666"/>
            <a:ext cx="9341497" cy="8648617"/>
          </a:xfrm>
          <a:prstGeom prst="rect">
            <a:avLst/>
          </a:prstGeom>
          <a:ln w="12700">
            <a:miter lim="400000"/>
          </a:ln>
        </p:spPr>
      </p:pic>
      <p:pic>
        <p:nvPicPr>
          <p:cNvPr id="693" name="Google Shape;104;p17" descr="Google Shape;104;p17"/>
          <p:cNvPicPr>
            <a:picLocks noChangeAspect="1"/>
          </p:cNvPicPr>
          <p:nvPr/>
        </p:nvPicPr>
        <p:blipFill>
          <a:blip r:embed="rId3">
            <a:extLst/>
          </a:blip>
          <a:stretch>
            <a:fillRect/>
          </a:stretch>
        </p:blipFill>
        <p:spPr>
          <a:xfrm>
            <a:off x="331199" y="3769733"/>
            <a:ext cx="2979073" cy="2828270"/>
          </a:xfrm>
          <a:prstGeom prst="rect">
            <a:avLst/>
          </a:prstGeom>
          <a:ln w="12700">
            <a:miter lim="400000"/>
          </a:ln>
        </p:spPr>
      </p:pic>
      <p:pic>
        <p:nvPicPr>
          <p:cNvPr id="694" name="Google Shape;105;p17" descr="Google Shape;105;p17"/>
          <p:cNvPicPr>
            <a:picLocks noChangeAspect="1"/>
          </p:cNvPicPr>
          <p:nvPr/>
        </p:nvPicPr>
        <p:blipFill>
          <a:blip r:embed="rId4">
            <a:extLst/>
          </a:blip>
          <a:stretch>
            <a:fillRect/>
          </a:stretch>
        </p:blipFill>
        <p:spPr>
          <a:xfrm>
            <a:off x="10958031" y="9766020"/>
            <a:ext cx="4328802" cy="3543844"/>
          </a:xfrm>
          <a:prstGeom prst="rect">
            <a:avLst/>
          </a:prstGeom>
          <a:ln w="12700">
            <a:miter lim="400000"/>
          </a:ln>
        </p:spPr>
      </p:pic>
      <p:pic>
        <p:nvPicPr>
          <p:cNvPr id="695" name="Google Shape;106;p17" descr="Google Shape;106;p17"/>
          <p:cNvPicPr>
            <a:picLocks noChangeAspect="1"/>
          </p:cNvPicPr>
          <p:nvPr/>
        </p:nvPicPr>
        <p:blipFill>
          <a:blip r:embed="rId5">
            <a:extLst/>
          </a:blip>
          <a:stretch>
            <a:fillRect/>
          </a:stretch>
        </p:blipFill>
        <p:spPr>
          <a:xfrm>
            <a:off x="3265332" y="9820799"/>
            <a:ext cx="2431868" cy="2215068"/>
          </a:xfrm>
          <a:prstGeom prst="rect">
            <a:avLst/>
          </a:prstGeom>
          <a:ln w="12700">
            <a:miter lim="400000"/>
          </a:ln>
        </p:spPr>
      </p:pic>
      <p:pic>
        <p:nvPicPr>
          <p:cNvPr id="696" name="image23.jpeg" descr="image23.jpeg"/>
          <p:cNvPicPr>
            <a:picLocks noChangeAspect="1"/>
          </p:cNvPicPr>
          <p:nvPr/>
        </p:nvPicPr>
        <p:blipFill>
          <a:blip r:embed="rId6">
            <a:extLst/>
          </a:blip>
          <a:srcRect l="1284" t="0" r="1284" b="0"/>
          <a:stretch>
            <a:fillRect/>
          </a:stretch>
        </p:blipFill>
        <p:spPr>
          <a:xfrm>
            <a:off x="12495133" y="2059466"/>
            <a:ext cx="7242001" cy="6626532"/>
          </a:xfrm>
          <a:prstGeom prst="rect">
            <a:avLst/>
          </a:prstGeom>
          <a:ln w="12700">
            <a:miter lim="400000"/>
          </a:ln>
        </p:spPr>
      </p:pic>
      <p:sp>
        <p:nvSpPr>
          <p:cNvPr id="697" name="Google Shape;108;p17"/>
          <p:cNvSpPr/>
          <p:nvPr/>
        </p:nvSpPr>
        <p:spPr>
          <a:xfrm>
            <a:off x="3310272" y="5183869"/>
            <a:ext cx="793601" cy="103201"/>
          </a:xfrm>
          <a:prstGeom prst="line">
            <a:avLst/>
          </a:prstGeom>
          <a:ln w="50800">
            <a:solidFill>
              <a:srgbClr val="595959"/>
            </a:solidFill>
            <a:tailEnd type="triangle"/>
          </a:ln>
        </p:spPr>
        <p:txBody>
          <a:bodyPr lIns="0" tIns="0" rIns="0" bIns="0"/>
          <a:lstStyle/>
          <a:p>
            <a:pPr algn="l" defTabSz="2438400">
              <a:defRPr sz="3600">
                <a:solidFill>
                  <a:srgbClr val="000000"/>
                </a:solidFill>
                <a:latin typeface="Arial"/>
                <a:ea typeface="Arial"/>
                <a:cs typeface="Arial"/>
                <a:sym typeface="Arial"/>
              </a:defRPr>
            </a:pPr>
          </a:p>
        </p:txBody>
      </p:sp>
      <p:sp>
        <p:nvSpPr>
          <p:cNvPr id="698" name="Google Shape;109;p17"/>
          <p:cNvSpPr/>
          <p:nvPr/>
        </p:nvSpPr>
        <p:spPr>
          <a:xfrm flipH="1">
            <a:off x="3906199" y="6946599"/>
            <a:ext cx="524001" cy="2792802"/>
          </a:xfrm>
          <a:prstGeom prst="line">
            <a:avLst/>
          </a:prstGeom>
          <a:ln w="50800">
            <a:solidFill>
              <a:srgbClr val="595959"/>
            </a:solidFill>
            <a:tailEnd type="triangle"/>
          </a:ln>
        </p:spPr>
        <p:txBody>
          <a:bodyPr lIns="0" tIns="0" rIns="0" bIns="0"/>
          <a:lstStyle/>
          <a:p>
            <a:pPr algn="l" defTabSz="2438400">
              <a:defRPr sz="3600">
                <a:solidFill>
                  <a:srgbClr val="000000"/>
                </a:solidFill>
                <a:latin typeface="Arial"/>
                <a:ea typeface="Arial"/>
                <a:cs typeface="Arial"/>
                <a:sym typeface="Arial"/>
              </a:defRPr>
            </a:pPr>
          </a:p>
        </p:txBody>
      </p:sp>
      <p:sp>
        <p:nvSpPr>
          <p:cNvPr id="699" name="Google Shape;110;p17"/>
          <p:cNvSpPr/>
          <p:nvPr/>
        </p:nvSpPr>
        <p:spPr>
          <a:xfrm>
            <a:off x="5758399" y="10879532"/>
            <a:ext cx="5528801" cy="451202"/>
          </a:xfrm>
          <a:prstGeom prst="line">
            <a:avLst/>
          </a:prstGeom>
          <a:ln w="50800">
            <a:solidFill>
              <a:srgbClr val="595959"/>
            </a:solidFill>
            <a:tailEnd type="triangle"/>
          </a:ln>
        </p:spPr>
        <p:txBody>
          <a:bodyPr lIns="0" tIns="0" rIns="0" bIns="0"/>
          <a:lstStyle/>
          <a:p>
            <a:pPr algn="l" defTabSz="2438400">
              <a:defRPr sz="3600">
                <a:solidFill>
                  <a:srgbClr val="000000"/>
                </a:solidFill>
                <a:latin typeface="Arial"/>
                <a:ea typeface="Arial"/>
                <a:cs typeface="Arial"/>
                <a:sym typeface="Arial"/>
              </a:defRPr>
            </a:pPr>
          </a:p>
        </p:txBody>
      </p:sp>
      <p:sp>
        <p:nvSpPr>
          <p:cNvPr id="700" name="Google Shape;111;p17"/>
          <p:cNvSpPr/>
          <p:nvPr/>
        </p:nvSpPr>
        <p:spPr>
          <a:xfrm flipV="1">
            <a:off x="13976400" y="8783932"/>
            <a:ext cx="347201" cy="1025601"/>
          </a:xfrm>
          <a:prstGeom prst="line">
            <a:avLst/>
          </a:prstGeom>
          <a:ln w="50800">
            <a:solidFill>
              <a:srgbClr val="595959"/>
            </a:solidFill>
            <a:tailEnd type="triangle"/>
          </a:ln>
        </p:spPr>
        <p:txBody>
          <a:bodyPr lIns="0" tIns="0" rIns="0" bIns="0"/>
          <a:lstStyle/>
          <a:p>
            <a:pPr algn="l" defTabSz="2438400">
              <a:defRPr sz="3600">
                <a:solidFill>
                  <a:srgbClr val="000000"/>
                </a:solidFill>
                <a:latin typeface="Arial"/>
                <a:ea typeface="Arial"/>
                <a:cs typeface="Arial"/>
                <a:sym typeface="Arial"/>
              </a:defRPr>
            </a:pPr>
          </a:p>
        </p:txBody>
      </p:sp>
      <p:pic>
        <p:nvPicPr>
          <p:cNvPr id="701" name="Google Shape;112;p17" descr="Google Shape;112;p17"/>
          <p:cNvPicPr>
            <a:picLocks noChangeAspect="1"/>
          </p:cNvPicPr>
          <p:nvPr/>
        </p:nvPicPr>
        <p:blipFill>
          <a:blip r:embed="rId7">
            <a:extLst/>
          </a:blip>
          <a:srcRect l="0" t="0" r="3789" b="0"/>
          <a:stretch>
            <a:fillRect/>
          </a:stretch>
        </p:blipFill>
        <p:spPr>
          <a:xfrm>
            <a:off x="18779379" y="4972298"/>
            <a:ext cx="5541254" cy="2642302"/>
          </a:xfrm>
          <a:prstGeom prst="rect">
            <a:avLst/>
          </a:prstGeom>
          <a:ln w="12700">
            <a:miter lim="400000"/>
          </a:ln>
        </p:spPr>
      </p:pic>
      <p:sp>
        <p:nvSpPr>
          <p:cNvPr id="702" name="Google Shape;113;p17"/>
          <p:cNvSpPr/>
          <p:nvPr/>
        </p:nvSpPr>
        <p:spPr>
          <a:xfrm>
            <a:off x="19368132" y="4381866"/>
            <a:ext cx="962401" cy="579201"/>
          </a:xfrm>
          <a:prstGeom prst="line">
            <a:avLst/>
          </a:prstGeom>
          <a:ln w="50800">
            <a:solidFill>
              <a:srgbClr val="595959"/>
            </a:solidFill>
            <a:tailEnd type="triangle"/>
          </a:ln>
        </p:spPr>
        <p:txBody>
          <a:bodyPr lIns="0" tIns="0" rIns="0" bIns="0"/>
          <a:lstStyle/>
          <a:p>
            <a:pPr algn="l" defTabSz="2438400">
              <a:defRPr sz="3600">
                <a:solidFill>
                  <a:srgbClr val="000000"/>
                </a:solidFill>
                <a:latin typeface="Arial"/>
                <a:ea typeface="Arial"/>
                <a:cs typeface="Arial"/>
                <a:sym typeface="Arial"/>
              </a:defRPr>
            </a:pPr>
          </a:p>
        </p:txBody>
      </p:sp>
      <p:sp>
        <p:nvSpPr>
          <p:cNvPr id="703" name="Google Shape;114;p17"/>
          <p:cNvSpPr/>
          <p:nvPr/>
        </p:nvSpPr>
        <p:spPr>
          <a:xfrm flipH="1">
            <a:off x="21720668" y="7614600"/>
            <a:ext cx="28801" cy="896801"/>
          </a:xfrm>
          <a:prstGeom prst="line">
            <a:avLst/>
          </a:prstGeom>
          <a:ln w="50800">
            <a:solidFill>
              <a:srgbClr val="595959"/>
            </a:solidFill>
            <a:tailEnd type="triangle"/>
          </a:ln>
        </p:spPr>
        <p:txBody>
          <a:bodyPr lIns="0" tIns="0" rIns="0" bIns="0"/>
          <a:lstStyle/>
          <a:p>
            <a:pPr algn="l" defTabSz="2438400">
              <a:defRPr sz="3600">
                <a:solidFill>
                  <a:srgbClr val="000000"/>
                </a:solidFill>
                <a:latin typeface="Arial"/>
                <a:ea typeface="Arial"/>
                <a:cs typeface="Arial"/>
                <a:sym typeface="Arial"/>
              </a:defRPr>
            </a:pPr>
          </a:p>
        </p:txBody>
      </p:sp>
      <p:sp>
        <p:nvSpPr>
          <p:cNvPr id="704" name="Google Shape;115;p17"/>
          <p:cNvSpPr txBox="1"/>
          <p:nvPr/>
        </p:nvSpPr>
        <p:spPr>
          <a:xfrm>
            <a:off x="19385134" y="11998066"/>
            <a:ext cx="5323201" cy="9702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defTabSz="2438400">
              <a:defRPr b="1" sz="3200">
                <a:solidFill>
                  <a:srgbClr val="000000"/>
                </a:solidFill>
                <a:latin typeface="Lato"/>
                <a:ea typeface="Lato"/>
                <a:cs typeface="Lato"/>
                <a:sym typeface="Lato"/>
              </a:defRPr>
            </a:lvl1pPr>
          </a:lstStyle>
          <a:p>
            <a:pPr/>
            <a:r>
              <a:t>“Block” unit</a:t>
            </a:r>
          </a:p>
        </p:txBody>
      </p:sp>
      <p:sp>
        <p:nvSpPr>
          <p:cNvPr id="705" name="Google Shape;116;p17"/>
          <p:cNvSpPr txBox="1"/>
          <p:nvPr/>
        </p:nvSpPr>
        <p:spPr>
          <a:xfrm>
            <a:off x="12185701" y="10848599"/>
            <a:ext cx="2809602" cy="9702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b="1" sz="3200">
                <a:solidFill>
                  <a:srgbClr val="000000"/>
                </a:solidFill>
                <a:latin typeface="Lato"/>
                <a:ea typeface="Lato"/>
                <a:cs typeface="Lato"/>
                <a:sym typeface="Lato"/>
              </a:defRPr>
            </a:lvl1pPr>
          </a:lstStyle>
          <a:p>
            <a:pPr/>
            <a:r>
              <a:t>Freetown</a:t>
            </a:r>
          </a:p>
        </p:txBody>
      </p:sp>
      <p:sp>
        <p:nvSpPr>
          <p:cNvPr id="706" name="Google Shape;117;p17"/>
          <p:cNvSpPr txBox="1"/>
          <p:nvPr/>
        </p:nvSpPr>
        <p:spPr>
          <a:xfrm>
            <a:off x="1008132" y="4381866"/>
            <a:ext cx="1901602" cy="14528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b="1" sz="3200">
                <a:solidFill>
                  <a:srgbClr val="000000"/>
                </a:solidFill>
                <a:latin typeface="Lato"/>
                <a:ea typeface="Lato"/>
                <a:cs typeface="Lato"/>
                <a:sym typeface="Lato"/>
              </a:defRPr>
            </a:lvl1pPr>
          </a:lstStyle>
          <a:p>
            <a:pPr/>
            <a:r>
              <a:t>Sierra Leone</a:t>
            </a:r>
          </a:p>
        </p:txBody>
      </p:sp>
      <p:pic>
        <p:nvPicPr>
          <p:cNvPr id="707" name="image15.jpeg" descr="image15.jpeg"/>
          <p:cNvPicPr>
            <a:picLocks noChangeAspect="1"/>
          </p:cNvPicPr>
          <p:nvPr/>
        </p:nvPicPr>
        <p:blipFill>
          <a:blip r:embed="rId8">
            <a:extLst/>
          </a:blip>
          <a:stretch>
            <a:fillRect/>
          </a:stretch>
        </p:blipFill>
        <p:spPr>
          <a:xfrm>
            <a:off x="15822000" y="8455369"/>
            <a:ext cx="4328803" cy="3828042"/>
          </a:xfrm>
          <a:prstGeom prst="rect">
            <a:avLst/>
          </a:prstGeom>
          <a:ln w="12700">
            <a:miter lim="400000"/>
          </a:ln>
        </p:spPr>
      </p:pic>
      <p:sp>
        <p:nvSpPr>
          <p:cNvPr id="708" name="Google Shape;119;p17"/>
          <p:cNvSpPr txBox="1"/>
          <p:nvPr/>
        </p:nvSpPr>
        <p:spPr>
          <a:xfrm>
            <a:off x="15781732" y="11998066"/>
            <a:ext cx="4193602" cy="9702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defTabSz="2438400">
              <a:defRPr b="1" sz="3200">
                <a:solidFill>
                  <a:srgbClr val="000000"/>
                </a:solidFill>
                <a:latin typeface="Lato"/>
                <a:ea typeface="Lato"/>
                <a:cs typeface="Lato"/>
                <a:sym typeface="Lato"/>
              </a:defRPr>
            </a:lvl1pPr>
          </a:lstStyle>
          <a:p>
            <a:pPr/>
            <a:r>
              <a:t>Building footprints</a:t>
            </a:r>
          </a:p>
        </p:txBody>
      </p:sp>
      <p:pic>
        <p:nvPicPr>
          <p:cNvPr id="709" name="image24-3.jpg" descr="image24-3.jpg"/>
          <p:cNvPicPr>
            <a:picLocks noChangeAspect="1"/>
          </p:cNvPicPr>
          <p:nvPr/>
        </p:nvPicPr>
        <p:blipFill>
          <a:blip r:embed="rId9">
            <a:extLst/>
          </a:blip>
          <a:srcRect l="0" t="49" r="0" b="49"/>
          <a:stretch>
            <a:fillRect/>
          </a:stretch>
        </p:blipFill>
        <p:spPr>
          <a:xfrm>
            <a:off x="19968133" y="8560000"/>
            <a:ext cx="4043470" cy="3691211"/>
          </a:xfrm>
          <a:prstGeom prst="rect">
            <a:avLst/>
          </a:prstGeom>
          <a:ln w="12700">
            <a:miter lim="400000"/>
          </a:ln>
        </p:spPr>
      </p:pic>
      <p:sp>
        <p:nvSpPr>
          <p:cNvPr id="710" name="Google Shape;121;p17"/>
          <p:cNvSpPr txBox="1"/>
          <p:nvPr/>
        </p:nvSpPr>
        <p:spPr>
          <a:xfrm>
            <a:off x="20773865" y="9848332"/>
            <a:ext cx="2431998" cy="9702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defTabSz="2438400">
              <a:defRPr b="1" sz="3200">
                <a:solidFill>
                  <a:srgbClr val="FFFFFF"/>
                </a:solidFill>
                <a:latin typeface="Lato"/>
                <a:ea typeface="Lato"/>
                <a:cs typeface="Lato"/>
                <a:sym typeface="Lato"/>
              </a:defRPr>
            </a:lvl1pPr>
          </a:lstStyle>
          <a:p>
            <a:pPr/>
            <a:r>
              <a:t>Dwarzark</a:t>
            </a:r>
          </a:p>
        </p:txBody>
      </p:sp>
      <p:sp>
        <p:nvSpPr>
          <p:cNvPr id="711" name="Kroo Bay"/>
          <p:cNvSpPr txBox="1"/>
          <p:nvPr/>
        </p:nvSpPr>
        <p:spPr>
          <a:xfrm>
            <a:off x="20170576" y="1868791"/>
            <a:ext cx="1893293" cy="5184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3600">
                <a:solidFill>
                  <a:srgbClr val="000000"/>
                </a:solidFill>
                <a:latin typeface="Arial"/>
                <a:ea typeface="Arial"/>
                <a:cs typeface="Arial"/>
                <a:sym typeface="Arial"/>
              </a:defRPr>
            </a:lvl1pPr>
          </a:lstStyle>
          <a:p>
            <a:pPr/>
            <a:r>
              <a:t>Kroo Bay</a:t>
            </a:r>
          </a:p>
        </p:txBody>
      </p:sp>
      <p:sp>
        <p:nvSpPr>
          <p:cNvPr id="712" name="Line"/>
          <p:cNvSpPr/>
          <p:nvPr/>
        </p:nvSpPr>
        <p:spPr>
          <a:xfrm flipH="1">
            <a:off x="16088881" y="2100826"/>
            <a:ext cx="4036117" cy="896083"/>
          </a:xfrm>
          <a:prstGeom prst="line">
            <a:avLst/>
          </a:prstGeom>
          <a:ln w="63500">
            <a:solidFill>
              <a:srgbClr val="FFAB40"/>
            </a:solidFill>
            <a:tailEnd type="triangle"/>
          </a:ln>
          <a:effectLst>
            <a:outerShdw sx="100000" sy="100000" kx="0" ky="0" algn="b" rotWithShape="0" blurRad="101600" dist="50800" dir="5400000">
              <a:srgbClr val="000000">
                <a:alpha val="38000"/>
              </a:srgbClr>
            </a:outerShdw>
          </a:effectLst>
        </p:spPr>
        <p:txBody>
          <a:bodyPr lIns="0" tIns="0" rIns="0" bIns="0"/>
          <a:lstStyle/>
          <a:p>
            <a:pPr algn="l" defTabSz="2438400">
              <a:defRPr sz="3600">
                <a:solidFill>
                  <a:srgbClr val="000000"/>
                </a:solidFill>
                <a:latin typeface="Arial"/>
                <a:ea typeface="Arial"/>
                <a:cs typeface="Arial"/>
                <a:sym typeface="Arial"/>
              </a:defRPr>
            </a:pPr>
          </a:p>
        </p:txBody>
      </p:sp>
      <p:sp>
        <p:nvSpPr>
          <p:cNvPr id="713" name="a global map (of cities) neighborhood by neighborhood"/>
          <p:cNvSpPr txBox="1"/>
          <p:nvPr/>
        </p:nvSpPr>
        <p:spPr>
          <a:xfrm>
            <a:off x="11239001" y="1101935"/>
            <a:ext cx="9754440"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a global map (of cities) neighborhood by neighborhood</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36" name="Image" descr="Image"/>
          <p:cNvPicPr>
            <a:picLocks noChangeAspect="1"/>
          </p:cNvPicPr>
          <p:nvPr/>
        </p:nvPicPr>
        <p:blipFill>
          <a:blip r:embed="rId3">
            <a:extLst/>
          </a:blip>
          <a:stretch>
            <a:fillRect/>
          </a:stretch>
        </p:blipFill>
        <p:spPr>
          <a:xfrm>
            <a:off x="4387753" y="9462429"/>
            <a:ext cx="1838479" cy="4017415"/>
          </a:xfrm>
          <a:prstGeom prst="rect">
            <a:avLst/>
          </a:prstGeom>
          <a:ln w="12700">
            <a:miter lim="400000"/>
          </a:ln>
        </p:spPr>
      </p:pic>
      <p:pic>
        <p:nvPicPr>
          <p:cNvPr id="337" name="grid_figure.pdf" descr="grid_figure.pdf"/>
          <p:cNvPicPr>
            <a:picLocks noChangeAspect="1"/>
          </p:cNvPicPr>
          <p:nvPr/>
        </p:nvPicPr>
        <p:blipFill>
          <a:blip r:embed="rId4">
            <a:extLst/>
          </a:blip>
          <a:stretch>
            <a:fillRect/>
          </a:stretch>
        </p:blipFill>
        <p:spPr>
          <a:xfrm>
            <a:off x="9070936" y="1339326"/>
            <a:ext cx="11580881" cy="11534553"/>
          </a:xfrm>
          <a:prstGeom prst="rect">
            <a:avLst/>
          </a:prstGeom>
          <a:ln w="12700">
            <a:miter lim="400000"/>
          </a:ln>
        </p:spPr>
      </p:pic>
      <p:sp>
        <p:nvSpPr>
          <p:cNvPr id="338" name="Rectangle"/>
          <p:cNvSpPr/>
          <p:nvPr/>
        </p:nvSpPr>
        <p:spPr>
          <a:xfrm>
            <a:off x="9061682" y="4235428"/>
            <a:ext cx="11599389" cy="678657"/>
          </a:xfrm>
          <a:prstGeom prst="rect">
            <a:avLst/>
          </a:prstGeom>
          <a:blipFill>
            <a:blip r:embed="rId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39" name="Line Line" descr="Line Line"/>
          <p:cNvPicPr>
            <a:picLocks noChangeAspect="0"/>
          </p:cNvPicPr>
          <p:nvPr/>
        </p:nvPicPr>
        <p:blipFill>
          <a:blip r:embed="rId6">
            <a:extLst/>
          </a:blip>
          <a:stretch>
            <a:fillRect/>
          </a:stretch>
        </p:blipFill>
        <p:spPr>
          <a:xfrm rot="10800000">
            <a:off x="7014131" y="9668782"/>
            <a:ext cx="4117771" cy="139701"/>
          </a:xfrm>
          <a:prstGeom prst="rect">
            <a:avLst/>
          </a:prstGeom>
        </p:spPr>
      </p:pic>
      <p:pic>
        <p:nvPicPr>
          <p:cNvPr id="341" name="Line Line" descr="Line Line"/>
          <p:cNvPicPr>
            <a:picLocks noChangeAspect="0"/>
          </p:cNvPicPr>
          <p:nvPr/>
        </p:nvPicPr>
        <p:blipFill>
          <a:blip r:embed="rId7">
            <a:extLst/>
          </a:blip>
          <a:stretch>
            <a:fillRect/>
          </a:stretch>
        </p:blipFill>
        <p:spPr>
          <a:xfrm rot="10800000">
            <a:off x="11020701" y="5824787"/>
            <a:ext cx="2948366" cy="139701"/>
          </a:xfrm>
          <a:prstGeom prst="rect">
            <a:avLst/>
          </a:prstGeom>
        </p:spPr>
      </p:pic>
      <p:pic>
        <p:nvPicPr>
          <p:cNvPr id="343" name="Line Line" descr="Line Line"/>
          <p:cNvPicPr>
            <a:picLocks noChangeAspect="0"/>
          </p:cNvPicPr>
          <p:nvPr/>
        </p:nvPicPr>
        <p:blipFill>
          <a:blip r:embed="rId8">
            <a:extLst/>
          </a:blip>
          <a:stretch>
            <a:fillRect/>
          </a:stretch>
        </p:blipFill>
        <p:spPr>
          <a:xfrm rot="5400000">
            <a:off x="12856466" y="6779730"/>
            <a:ext cx="2026449" cy="139701"/>
          </a:xfrm>
          <a:prstGeom prst="rect">
            <a:avLst/>
          </a:prstGeom>
        </p:spPr>
      </p:pic>
      <p:pic>
        <p:nvPicPr>
          <p:cNvPr id="345" name="Line Line" descr="Line Line"/>
          <p:cNvPicPr>
            <a:picLocks noChangeAspect="0"/>
          </p:cNvPicPr>
          <p:nvPr/>
        </p:nvPicPr>
        <p:blipFill>
          <a:blip r:embed="rId9">
            <a:extLst/>
          </a:blip>
          <a:stretch>
            <a:fillRect/>
          </a:stretch>
        </p:blipFill>
        <p:spPr>
          <a:xfrm rot="5400000">
            <a:off x="14465701" y="9015654"/>
            <a:ext cx="4014240" cy="139701"/>
          </a:xfrm>
          <a:prstGeom prst="rect">
            <a:avLst/>
          </a:prstGeom>
        </p:spPr>
      </p:pic>
      <p:sp>
        <p:nvSpPr>
          <p:cNvPr id="347" name="Circle"/>
          <p:cNvSpPr/>
          <p:nvPr/>
        </p:nvSpPr>
        <p:spPr>
          <a:xfrm>
            <a:off x="13530361" y="7477307"/>
            <a:ext cx="678657" cy="678657"/>
          </a:xfrm>
          <a:prstGeom prst="ellipse">
            <a:avLst/>
          </a:prstGeom>
          <a:blipFill>
            <a:blip r:embed="rId10"/>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48" name="Circle"/>
          <p:cNvSpPr/>
          <p:nvPr/>
        </p:nvSpPr>
        <p:spPr>
          <a:xfrm>
            <a:off x="13530361" y="5555309"/>
            <a:ext cx="678657" cy="678657"/>
          </a:xfrm>
          <a:prstGeom prst="ellipse">
            <a:avLst/>
          </a:prstGeom>
          <a:blipFill>
            <a:blip r:embed="rId1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grpSp>
        <p:nvGrpSpPr>
          <p:cNvPr id="351" name="Health…"/>
          <p:cNvGrpSpPr/>
          <p:nvPr/>
        </p:nvGrpSpPr>
        <p:grpSpPr>
          <a:xfrm>
            <a:off x="3410922" y="200231"/>
            <a:ext cx="4363641" cy="8118476"/>
            <a:chOff x="0" y="0"/>
            <a:chExt cx="4363640" cy="8118475"/>
          </a:xfrm>
        </p:grpSpPr>
        <p:sp>
          <p:nvSpPr>
            <p:cNvPr id="350" name="Health…"/>
            <p:cNvSpPr txBox="1"/>
            <p:nvPr/>
          </p:nvSpPr>
          <p:spPr>
            <a:xfrm>
              <a:off x="69850" y="69850"/>
              <a:ext cx="4223941" cy="79787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b="1" sz="6400">
                  <a:solidFill>
                    <a:srgbClr val="FFFB00"/>
                  </a:solidFill>
                  <a:latin typeface="Helvetica"/>
                  <a:ea typeface="Helvetica"/>
                  <a:cs typeface="Helvetica"/>
                  <a:sym typeface="Helvetica"/>
                </a:defRPr>
              </a:pPr>
              <a:r>
                <a:t>Health</a:t>
              </a:r>
            </a:p>
            <a:p>
              <a:pPr defTabSz="821531">
                <a:defRPr b="1" sz="6400">
                  <a:solidFill>
                    <a:srgbClr val="005493"/>
                  </a:solidFill>
                  <a:latin typeface="Helvetica"/>
                  <a:ea typeface="Helvetica"/>
                  <a:cs typeface="Helvetica"/>
                  <a:sym typeface="Helvetica"/>
                </a:defRPr>
              </a:pPr>
              <a:r>
                <a:t>Love</a:t>
              </a:r>
            </a:p>
            <a:p>
              <a:pPr defTabSz="821531">
                <a:defRPr b="1" sz="6400">
                  <a:solidFill>
                    <a:srgbClr val="4F8F00"/>
                  </a:solidFill>
                  <a:latin typeface="Helvetica"/>
                  <a:ea typeface="Helvetica"/>
                  <a:cs typeface="Helvetica"/>
                  <a:sym typeface="Helvetica"/>
                </a:defRPr>
              </a:pPr>
              <a:r>
                <a:t>Money</a:t>
              </a:r>
            </a:p>
            <a:p>
              <a:pPr defTabSz="821531">
                <a:defRPr b="1" sz="6400">
                  <a:solidFill>
                    <a:schemeClr val="accent4">
                      <a:hueOff val="-858837"/>
                      <a:lumOff val="-9791"/>
                    </a:schemeClr>
                  </a:solidFill>
                  <a:latin typeface="Helvetica"/>
                  <a:ea typeface="Helvetica"/>
                  <a:cs typeface="Helvetica"/>
                  <a:sym typeface="Helvetica"/>
                </a:defRPr>
              </a:pPr>
              <a:r>
                <a:t>Education</a:t>
              </a:r>
            </a:p>
            <a:p>
              <a:pPr defTabSz="821531">
                <a:defRPr b="1" sz="6400">
                  <a:solidFill>
                    <a:srgbClr val="FF40FF"/>
                  </a:solidFill>
                  <a:latin typeface="Helvetica"/>
                  <a:ea typeface="Helvetica"/>
                  <a:cs typeface="Helvetica"/>
                  <a:sym typeface="Helvetica"/>
                </a:defRPr>
              </a:pPr>
              <a:r>
                <a:t>Fun</a:t>
              </a:r>
            </a:p>
            <a:p>
              <a:pPr defTabSz="821531">
                <a:defRPr b="1" sz="6400">
                  <a:solidFill>
                    <a:srgbClr val="FFFFFF"/>
                  </a:solidFill>
                  <a:latin typeface="Helvetica"/>
                  <a:ea typeface="Helvetica"/>
                  <a:cs typeface="Helvetica"/>
                  <a:sym typeface="Helvetica"/>
                </a:defRPr>
              </a:pPr>
              <a:r>
                <a:t>Food</a:t>
              </a:r>
            </a:p>
            <a:p>
              <a:pPr defTabSz="821531">
                <a:defRPr b="1" sz="6400">
                  <a:solidFill>
                    <a:srgbClr val="FF2600"/>
                  </a:solidFill>
                  <a:latin typeface="Helvetica"/>
                  <a:ea typeface="Helvetica"/>
                  <a:cs typeface="Helvetica"/>
                  <a:sym typeface="Helvetica"/>
                </a:defRPr>
              </a:pPr>
              <a:r>
                <a:t>Services</a:t>
              </a:r>
            </a:p>
            <a:p>
              <a:pPr defTabSz="821531">
                <a:defRPr sz="5600">
                  <a:solidFill>
                    <a:srgbClr val="FFFFFF"/>
                  </a:solidFill>
                  <a:latin typeface="Helvetica Light"/>
                  <a:ea typeface="Helvetica Light"/>
                  <a:cs typeface="Helvetica Light"/>
                  <a:sym typeface="Helvetica Light"/>
                </a:defRPr>
              </a:pPr>
              <a:r>
                <a:t>…</a:t>
              </a:r>
            </a:p>
          </p:txBody>
        </p:sp>
        <p:pic>
          <p:nvPicPr>
            <p:cNvPr id="349" name="Health… HealthLoveMoneyEducationFunFoodServices…" descr="Health… HealthLoveMoneyEducationFunFoodServices…"/>
            <p:cNvPicPr>
              <a:picLocks noChangeAspect="0"/>
            </p:cNvPicPr>
            <p:nvPr/>
          </p:nvPicPr>
          <p:blipFill>
            <a:blip r:embed="rId12">
              <a:extLst/>
            </a:blip>
            <a:stretch>
              <a:fillRect/>
            </a:stretch>
          </p:blipFill>
          <p:spPr>
            <a:xfrm>
              <a:off x="0" y="0"/>
              <a:ext cx="4363641" cy="8118475"/>
            </a:xfrm>
            <a:prstGeom prst="rect">
              <a:avLst/>
            </a:prstGeom>
            <a:effectLst/>
          </p:spPr>
        </p:pic>
      </p:grpSp>
      <p:pic>
        <p:nvPicPr>
          <p:cNvPr id="352" name="Image" descr="Image"/>
          <p:cNvPicPr>
            <a:picLocks noChangeAspect="1"/>
          </p:cNvPicPr>
          <p:nvPr/>
        </p:nvPicPr>
        <p:blipFill>
          <a:blip r:embed="rId13">
            <a:extLst/>
          </a:blip>
          <a:stretch>
            <a:fillRect/>
          </a:stretch>
        </p:blipFill>
        <p:spPr>
          <a:xfrm>
            <a:off x="5740501" y="8195609"/>
            <a:ext cx="1838479" cy="1789452"/>
          </a:xfrm>
          <a:prstGeom prst="rect">
            <a:avLst/>
          </a:prstGeom>
          <a:ln w="12700">
            <a:miter lim="400000"/>
          </a:ln>
        </p:spPr>
      </p:pic>
      <p:pic>
        <p:nvPicPr>
          <p:cNvPr id="353" name="Line Line" descr="Line Line"/>
          <p:cNvPicPr>
            <a:picLocks noChangeAspect="0"/>
          </p:cNvPicPr>
          <p:nvPr/>
        </p:nvPicPr>
        <p:blipFill>
          <a:blip r:embed="rId14">
            <a:extLst/>
          </a:blip>
          <a:stretch>
            <a:fillRect/>
          </a:stretch>
        </p:blipFill>
        <p:spPr>
          <a:xfrm rot="16200000">
            <a:off x="9243618" y="10367290"/>
            <a:ext cx="1442616" cy="139701"/>
          </a:xfrm>
          <a:prstGeom prst="rect">
            <a:avLst/>
          </a:prstGeom>
        </p:spPr>
      </p:pic>
      <p:sp>
        <p:nvSpPr>
          <p:cNvPr id="355" name="Circle"/>
          <p:cNvSpPr/>
          <p:nvPr/>
        </p:nvSpPr>
        <p:spPr>
          <a:xfrm>
            <a:off x="12155555" y="5555309"/>
            <a:ext cx="678657" cy="678657"/>
          </a:xfrm>
          <a:prstGeom prst="ellipse">
            <a:avLst/>
          </a:prstGeom>
          <a:blipFill>
            <a:blip r:embed="rId1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6" name="Circle"/>
          <p:cNvSpPr/>
          <p:nvPr/>
        </p:nvSpPr>
        <p:spPr>
          <a:xfrm>
            <a:off x="16133492" y="8106281"/>
            <a:ext cx="678657" cy="678658"/>
          </a:xfrm>
          <a:prstGeom prst="ellipse">
            <a:avLst/>
          </a:prstGeom>
          <a:blipFill>
            <a:blip r:embed="rId16"/>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7" name="Circle"/>
          <p:cNvSpPr/>
          <p:nvPr/>
        </p:nvSpPr>
        <p:spPr>
          <a:xfrm>
            <a:off x="16133492" y="9395730"/>
            <a:ext cx="678657" cy="678657"/>
          </a:xfrm>
          <a:prstGeom prst="ellipse">
            <a:avLst/>
          </a:prstGeom>
          <a:blipFill>
            <a:blip r:embed="rId1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8" name="Circle"/>
          <p:cNvSpPr/>
          <p:nvPr/>
        </p:nvSpPr>
        <p:spPr>
          <a:xfrm>
            <a:off x="9615323" y="9395730"/>
            <a:ext cx="678657" cy="678657"/>
          </a:xfrm>
          <a:prstGeom prst="ellipse">
            <a:avLst/>
          </a:prstGeom>
          <a:blipFill>
            <a:blip r:embed="rId18"/>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9" name="Rectangle"/>
          <p:cNvSpPr/>
          <p:nvPr/>
        </p:nvSpPr>
        <p:spPr>
          <a:xfrm rot="16200000">
            <a:off x="5342779" y="6767274"/>
            <a:ext cx="11563671" cy="678657"/>
          </a:xfrm>
          <a:prstGeom prst="rect">
            <a:avLst/>
          </a:prstGeom>
          <a:blipFill>
            <a:blip r:embed="rId19"/>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60" name="Line Line" descr="Line Line"/>
          <p:cNvPicPr>
            <a:picLocks noChangeAspect="0"/>
          </p:cNvPicPr>
          <p:nvPr/>
        </p:nvPicPr>
        <p:blipFill>
          <a:blip r:embed="rId20">
            <a:extLst/>
          </a:blip>
          <a:stretch>
            <a:fillRect/>
          </a:stretch>
        </p:blipFill>
        <p:spPr>
          <a:xfrm rot="16200000">
            <a:off x="9053969" y="7732255"/>
            <a:ext cx="4043427" cy="139701"/>
          </a:xfrm>
          <a:prstGeom prst="rect">
            <a:avLst/>
          </a:prstGeom>
        </p:spPr>
      </p:pic>
      <p:sp>
        <p:nvSpPr>
          <p:cNvPr id="362" name="Circle"/>
          <p:cNvSpPr/>
          <p:nvPr/>
        </p:nvSpPr>
        <p:spPr>
          <a:xfrm>
            <a:off x="10736354" y="7468538"/>
            <a:ext cx="678657" cy="678657"/>
          </a:xfrm>
          <a:prstGeom prst="ellipse">
            <a:avLst/>
          </a:prstGeom>
          <a:blipFill>
            <a:blip r:embed="rId2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63" name="Circle"/>
          <p:cNvSpPr/>
          <p:nvPr/>
        </p:nvSpPr>
        <p:spPr>
          <a:xfrm>
            <a:off x="10736354" y="8425153"/>
            <a:ext cx="678657" cy="678658"/>
          </a:xfrm>
          <a:prstGeom prst="ellipse">
            <a:avLst/>
          </a:prstGeom>
          <a:blipFill>
            <a:blip r:embed="rId2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64" name="Circle"/>
          <p:cNvSpPr/>
          <p:nvPr/>
        </p:nvSpPr>
        <p:spPr>
          <a:xfrm>
            <a:off x="10736354" y="9381768"/>
            <a:ext cx="678657" cy="678657"/>
          </a:xfrm>
          <a:prstGeom prst="ellipse">
            <a:avLst/>
          </a:prstGeom>
          <a:blipFill>
            <a:blip r:embed="rId2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65" name="Circle"/>
          <p:cNvSpPr/>
          <p:nvPr/>
        </p:nvSpPr>
        <p:spPr>
          <a:xfrm>
            <a:off x="10736354" y="5555309"/>
            <a:ext cx="678657" cy="678657"/>
          </a:xfrm>
          <a:prstGeom prst="ellipse">
            <a:avLst/>
          </a:prstGeom>
          <a:blipFill>
            <a:blip r:embed="rId2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66" name="Rectangle"/>
          <p:cNvSpPr/>
          <p:nvPr/>
        </p:nvSpPr>
        <p:spPr>
          <a:xfrm>
            <a:off x="9061682" y="10685179"/>
            <a:ext cx="11599389" cy="678657"/>
          </a:xfrm>
          <a:prstGeom prst="rect">
            <a:avLst/>
          </a:prstGeom>
          <a:blipFill>
            <a:blip r:embed="rId2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67" name="Line Line" descr="Line Line"/>
          <p:cNvPicPr>
            <a:picLocks noChangeAspect="0"/>
          </p:cNvPicPr>
          <p:nvPr/>
        </p:nvPicPr>
        <p:blipFill>
          <a:blip r:embed="rId26">
            <a:extLst/>
          </a:blip>
          <a:stretch>
            <a:fillRect/>
          </a:stretch>
        </p:blipFill>
        <p:spPr>
          <a:xfrm rot="10800000">
            <a:off x="9936608" y="10954657"/>
            <a:ext cx="3729575" cy="139701"/>
          </a:xfrm>
          <a:prstGeom prst="rect">
            <a:avLst/>
          </a:prstGeom>
        </p:spPr>
      </p:pic>
      <p:sp>
        <p:nvSpPr>
          <p:cNvPr id="369" name="Circle"/>
          <p:cNvSpPr/>
          <p:nvPr/>
        </p:nvSpPr>
        <p:spPr>
          <a:xfrm>
            <a:off x="11239216" y="10685179"/>
            <a:ext cx="678657" cy="678657"/>
          </a:xfrm>
          <a:prstGeom prst="ellipse">
            <a:avLst/>
          </a:prstGeom>
          <a:blipFill>
            <a:blip r:embed="rId2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70" name="Circle"/>
          <p:cNvSpPr/>
          <p:nvPr/>
        </p:nvSpPr>
        <p:spPr>
          <a:xfrm>
            <a:off x="9615323" y="10685179"/>
            <a:ext cx="678657" cy="678657"/>
          </a:xfrm>
          <a:prstGeom prst="ellipse">
            <a:avLst/>
          </a:prstGeom>
          <a:blipFill>
            <a:blip r:embed="rId28"/>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71" name="Rectangle"/>
          <p:cNvSpPr/>
          <p:nvPr/>
        </p:nvSpPr>
        <p:spPr>
          <a:xfrm>
            <a:off x="14900631" y="1339326"/>
            <a:ext cx="953059" cy="11534553"/>
          </a:xfrm>
          <a:prstGeom prst="rect">
            <a:avLst/>
          </a:prstGeom>
          <a:solidFill>
            <a:srgbClr val="7BDB45"/>
          </a:solid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72" name="Line Line" descr="Line Line"/>
          <p:cNvPicPr>
            <a:picLocks noChangeAspect="0"/>
          </p:cNvPicPr>
          <p:nvPr/>
        </p:nvPicPr>
        <p:blipFill>
          <a:blip r:embed="rId29">
            <a:extLst/>
          </a:blip>
          <a:stretch>
            <a:fillRect/>
          </a:stretch>
        </p:blipFill>
        <p:spPr>
          <a:xfrm rot="10800000">
            <a:off x="13844234" y="7100273"/>
            <a:ext cx="2709666" cy="139701"/>
          </a:xfrm>
          <a:prstGeom prst="rect">
            <a:avLst/>
          </a:prstGeom>
        </p:spPr>
      </p:pic>
      <p:sp>
        <p:nvSpPr>
          <p:cNvPr id="374" name="Circle"/>
          <p:cNvSpPr/>
          <p:nvPr/>
        </p:nvSpPr>
        <p:spPr>
          <a:xfrm>
            <a:off x="15037832" y="6830795"/>
            <a:ext cx="678657" cy="678657"/>
          </a:xfrm>
          <a:prstGeom prst="ellipse">
            <a:avLst/>
          </a:prstGeom>
          <a:blipFill>
            <a:blip r:embed="rId30"/>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75" name="Line Line" descr="Line Line"/>
          <p:cNvPicPr>
            <a:picLocks noChangeAspect="0"/>
          </p:cNvPicPr>
          <p:nvPr/>
        </p:nvPicPr>
        <p:blipFill>
          <a:blip r:embed="rId7">
            <a:extLst/>
          </a:blip>
          <a:stretch>
            <a:fillRect/>
          </a:stretch>
        </p:blipFill>
        <p:spPr>
          <a:xfrm rot="10800000">
            <a:off x="13684659" y="10954657"/>
            <a:ext cx="2948365" cy="139701"/>
          </a:xfrm>
          <a:prstGeom prst="rect">
            <a:avLst/>
          </a:prstGeom>
        </p:spPr>
      </p:pic>
      <p:sp>
        <p:nvSpPr>
          <p:cNvPr id="377" name="Circle"/>
          <p:cNvSpPr/>
          <p:nvPr/>
        </p:nvSpPr>
        <p:spPr>
          <a:xfrm>
            <a:off x="16133492" y="10685179"/>
            <a:ext cx="678657" cy="678657"/>
          </a:xfrm>
          <a:prstGeom prst="ellipse">
            <a:avLst/>
          </a:prstGeom>
          <a:blipFill>
            <a:blip r:embed="rId3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78" name="Circle"/>
          <p:cNvSpPr/>
          <p:nvPr/>
        </p:nvSpPr>
        <p:spPr>
          <a:xfrm>
            <a:off x="16133492" y="6830795"/>
            <a:ext cx="678657" cy="678657"/>
          </a:xfrm>
          <a:prstGeom prst="ellipse">
            <a:avLst/>
          </a:prstGeom>
          <a:blipFill>
            <a:blip r:embed="rId3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79" name="Circle"/>
          <p:cNvSpPr/>
          <p:nvPr/>
        </p:nvSpPr>
        <p:spPr>
          <a:xfrm>
            <a:off x="13530361" y="6767275"/>
            <a:ext cx="678657" cy="678657"/>
          </a:xfrm>
          <a:prstGeom prst="ellipse">
            <a:avLst/>
          </a:prstGeom>
          <a:blipFill>
            <a:blip r:embed="rId3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80" name="Circle"/>
          <p:cNvSpPr/>
          <p:nvPr/>
        </p:nvSpPr>
        <p:spPr>
          <a:xfrm>
            <a:off x="13530361" y="10685179"/>
            <a:ext cx="678657" cy="678657"/>
          </a:xfrm>
          <a:prstGeom prst="ellipse">
            <a:avLst/>
          </a:prstGeom>
          <a:blipFill>
            <a:blip r:embed="rId3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81" name="…which is embedded in spacetime via life paths, which meet more events in larger, denser, more heterogeneous cities"/>
          <p:cNvSpPr txBox="1"/>
          <p:nvPr/>
        </p:nvSpPr>
        <p:spPr>
          <a:xfrm>
            <a:off x="3768237" y="13021404"/>
            <a:ext cx="20202907"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…which is embedded in spacetime via life paths, which meet more events in larger, denser, more heterogeneous cities</a:t>
            </a:r>
          </a:p>
        </p:txBody>
      </p:sp>
      <p:sp>
        <p:nvSpPr>
          <p:cNvPr id="382"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1" grpId="1"/>
    </p:bldLst>
  </p:timing>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15" name="F1.large-5.jpeg" descr="F1.large-5.jpeg"/>
          <p:cNvPicPr>
            <a:picLocks noChangeAspect="1"/>
          </p:cNvPicPr>
          <p:nvPr/>
        </p:nvPicPr>
        <p:blipFill>
          <a:blip r:embed="rId3">
            <a:extLst/>
          </a:blip>
          <a:stretch>
            <a:fillRect/>
          </a:stretch>
        </p:blipFill>
        <p:spPr>
          <a:xfrm>
            <a:off x="3967536" y="1193147"/>
            <a:ext cx="16448928" cy="11952888"/>
          </a:xfrm>
          <a:prstGeom prst="rect">
            <a:avLst/>
          </a:prstGeom>
          <a:ln w="12700">
            <a:miter lim="400000"/>
          </a:ln>
        </p:spPr>
      </p:pic>
      <p:sp>
        <p:nvSpPr>
          <p:cNvPr id="716" name="https://www.science.org/doi/10.1126/sciadv.aar4644"/>
          <p:cNvSpPr txBox="1"/>
          <p:nvPr/>
        </p:nvSpPr>
        <p:spPr>
          <a:xfrm>
            <a:off x="16719085" y="12991513"/>
            <a:ext cx="7308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https://www.science.org/doi/10.1126/sciadv.aar4644</a:t>
            </a:r>
          </a:p>
        </p:txBody>
      </p:sp>
      <p:sp>
        <p:nvSpPr>
          <p:cNvPr id="717" name="A network (graph theory) model to identify disconnected parcels and underserviced city blocks"/>
          <p:cNvSpPr txBox="1"/>
          <p:nvPr/>
        </p:nvSpPr>
        <p:spPr>
          <a:xfrm>
            <a:off x="3013506" y="199269"/>
            <a:ext cx="18356988"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A network (graph theory) model to identify disconnected parcels and underserviced city blocks</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21" name="capeSouth_original-2.jpg" descr="capeSouth_original-2.jpg"/>
          <p:cNvPicPr>
            <a:picLocks noChangeAspect="1"/>
          </p:cNvPicPr>
          <p:nvPr/>
        </p:nvPicPr>
        <p:blipFill>
          <a:blip r:embed="rId2">
            <a:extLst/>
          </a:blip>
          <a:srcRect l="2646" t="0" r="2646" b="0"/>
          <a:stretch>
            <a:fillRect/>
          </a:stretch>
        </p:blipFill>
        <p:spPr>
          <a:xfrm>
            <a:off x="12908226" y="-987393"/>
            <a:ext cx="12341721" cy="9773580"/>
          </a:xfrm>
          <a:prstGeom prst="rect">
            <a:avLst/>
          </a:prstGeom>
          <a:ln w="12700">
            <a:miter lim="400000"/>
          </a:ln>
        </p:spPr>
      </p:pic>
      <p:pic>
        <p:nvPicPr>
          <p:cNvPr id="722" name="capeSouth_duals.pdf" descr="capeSouth_duals.pdf"/>
          <p:cNvPicPr>
            <a:picLocks noChangeAspect="1"/>
          </p:cNvPicPr>
          <p:nvPr/>
        </p:nvPicPr>
        <p:blipFill>
          <a:blip r:embed="rId3">
            <a:extLst/>
          </a:blip>
          <a:srcRect l="2594" t="0" r="2594" b="0"/>
          <a:stretch>
            <a:fillRect/>
          </a:stretch>
        </p:blipFill>
        <p:spPr>
          <a:xfrm>
            <a:off x="14744475" y="6214886"/>
            <a:ext cx="9507182" cy="7520566"/>
          </a:xfrm>
          <a:prstGeom prst="rect">
            <a:avLst/>
          </a:prstGeom>
          <a:ln w="12700">
            <a:miter lim="400000"/>
          </a:ln>
        </p:spPr>
      </p:pic>
      <p:pic>
        <p:nvPicPr>
          <p:cNvPr id="723" name="CapetownSouthServices.jpg" descr="CapetownSouthServices.jpg"/>
          <p:cNvPicPr>
            <a:picLocks noChangeAspect="1"/>
          </p:cNvPicPr>
          <p:nvPr/>
        </p:nvPicPr>
        <p:blipFill>
          <a:blip r:embed="rId4">
            <a:extLst/>
          </a:blip>
          <a:srcRect l="7905" t="0" r="7905" b="0"/>
          <a:stretch>
            <a:fillRect/>
          </a:stretch>
        </p:blipFill>
        <p:spPr>
          <a:xfrm>
            <a:off x="313597" y="1417623"/>
            <a:ext cx="14042577" cy="11786747"/>
          </a:xfrm>
          <a:prstGeom prst="rect">
            <a:avLst/>
          </a:prstGeom>
          <a:ln w="12700">
            <a:miter lim="400000"/>
          </a:ln>
        </p:spPr>
      </p:pic>
      <p:sp>
        <p:nvSpPr>
          <p:cNvPr id="724" name="A disconnected block in a South African Township"/>
          <p:cNvSpPr txBox="1"/>
          <p:nvPr/>
        </p:nvSpPr>
        <p:spPr>
          <a:xfrm>
            <a:off x="1814204" y="614287"/>
            <a:ext cx="1035512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600">
                <a:solidFill>
                  <a:srgbClr val="000000"/>
                </a:solidFill>
                <a:latin typeface="Helvetica Light"/>
                <a:ea typeface="Helvetica Light"/>
                <a:cs typeface="Helvetica Light"/>
                <a:sym typeface="Helvetica Light"/>
              </a:defRPr>
            </a:lvl1pPr>
          </a:lstStyle>
          <a:p>
            <a:pPr/>
            <a:r>
              <a:t>A disconnected block in a South African Township</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6" name="Google Shape;127;p18"/>
          <p:cNvSpPr txBox="1"/>
          <p:nvPr>
            <p:ph type="title"/>
          </p:nvPr>
        </p:nvSpPr>
        <p:spPr>
          <a:xfrm>
            <a:off x="831199" y="373933"/>
            <a:ext cx="22721602" cy="1527201"/>
          </a:xfrm>
          <a:prstGeom prst="rect">
            <a:avLst/>
          </a:prstGeom>
        </p:spPr>
        <p:txBody>
          <a:bodyPr/>
          <a:lstStyle>
            <a:lvl1pPr defTabSz="2414016">
              <a:defRPr b="1" sz="6732">
                <a:solidFill>
                  <a:srgbClr val="434343"/>
                </a:solidFill>
                <a:latin typeface="Montserrat"/>
                <a:ea typeface="Montserrat"/>
                <a:cs typeface="Montserrat"/>
                <a:sym typeface="Montserrat"/>
              </a:defRPr>
            </a:lvl1pPr>
          </a:lstStyle>
          <a:p>
            <a:pPr/>
            <a:r>
              <a:t>Detecting informality down to the street block</a:t>
            </a:r>
          </a:p>
        </p:txBody>
      </p:sp>
      <p:sp>
        <p:nvSpPr>
          <p:cNvPr id="727" name="Google Shape;128;p18"/>
          <p:cNvSpPr txBox="1"/>
          <p:nvPr/>
        </p:nvSpPr>
        <p:spPr>
          <a:xfrm>
            <a:off x="1619434" y="10651333"/>
            <a:ext cx="5323201" cy="9702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defTabSz="2438400">
              <a:defRPr b="1" sz="3200">
                <a:solidFill>
                  <a:srgbClr val="000000"/>
                </a:solidFill>
                <a:latin typeface="Lato"/>
                <a:ea typeface="Lato"/>
                <a:cs typeface="Lato"/>
                <a:sym typeface="Lato"/>
              </a:defRPr>
            </a:lvl1pPr>
          </a:lstStyle>
          <a:p>
            <a:pPr/>
            <a:r>
              <a:t>“Block” unit</a:t>
            </a:r>
          </a:p>
        </p:txBody>
      </p:sp>
      <p:pic>
        <p:nvPicPr>
          <p:cNvPr id="728" name="image15.jpeg" descr="image15.jpeg"/>
          <p:cNvPicPr>
            <a:picLocks noChangeAspect="1"/>
          </p:cNvPicPr>
          <p:nvPr/>
        </p:nvPicPr>
        <p:blipFill>
          <a:blip r:embed="rId2">
            <a:extLst/>
          </a:blip>
          <a:stretch>
            <a:fillRect/>
          </a:stretch>
        </p:blipFill>
        <p:spPr>
          <a:xfrm>
            <a:off x="2120298" y="2638235"/>
            <a:ext cx="4328804" cy="3828042"/>
          </a:xfrm>
          <a:prstGeom prst="rect">
            <a:avLst/>
          </a:prstGeom>
          <a:ln w="12700">
            <a:miter lim="400000"/>
          </a:ln>
        </p:spPr>
      </p:pic>
      <p:sp>
        <p:nvSpPr>
          <p:cNvPr id="729" name="Google Shape;130;p18"/>
          <p:cNvSpPr txBox="1"/>
          <p:nvPr/>
        </p:nvSpPr>
        <p:spPr>
          <a:xfrm>
            <a:off x="2080034" y="6180933"/>
            <a:ext cx="4193601" cy="9702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defTabSz="2438400">
              <a:defRPr b="1" sz="3200">
                <a:solidFill>
                  <a:srgbClr val="000000"/>
                </a:solidFill>
                <a:latin typeface="Lato"/>
                <a:ea typeface="Lato"/>
                <a:cs typeface="Lato"/>
                <a:sym typeface="Lato"/>
              </a:defRPr>
            </a:lvl1pPr>
          </a:lstStyle>
          <a:p>
            <a:pPr/>
            <a:r>
              <a:t>Building footprints</a:t>
            </a:r>
          </a:p>
        </p:txBody>
      </p:sp>
      <p:pic>
        <p:nvPicPr>
          <p:cNvPr id="730" name="image24-4.jpg" descr="image24-4.jpg"/>
          <p:cNvPicPr>
            <a:picLocks noChangeAspect="1"/>
          </p:cNvPicPr>
          <p:nvPr/>
        </p:nvPicPr>
        <p:blipFill>
          <a:blip r:embed="rId3">
            <a:extLst/>
          </a:blip>
          <a:srcRect l="0" t="49" r="0" b="49"/>
          <a:stretch>
            <a:fillRect/>
          </a:stretch>
        </p:blipFill>
        <p:spPr>
          <a:xfrm>
            <a:off x="2202434" y="7213266"/>
            <a:ext cx="4043470" cy="3691212"/>
          </a:xfrm>
          <a:prstGeom prst="rect">
            <a:avLst/>
          </a:prstGeom>
          <a:ln w="12700">
            <a:miter lim="400000"/>
          </a:ln>
        </p:spPr>
      </p:pic>
      <p:sp>
        <p:nvSpPr>
          <p:cNvPr id="731" name="Google Shape;132;p18"/>
          <p:cNvSpPr txBox="1"/>
          <p:nvPr/>
        </p:nvSpPr>
        <p:spPr>
          <a:xfrm>
            <a:off x="3008167" y="8501599"/>
            <a:ext cx="2431999" cy="9702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defTabSz="2438400">
              <a:defRPr b="1" sz="3200">
                <a:solidFill>
                  <a:srgbClr val="FFFFFF"/>
                </a:solidFill>
                <a:latin typeface="Lato"/>
                <a:ea typeface="Lato"/>
                <a:cs typeface="Lato"/>
                <a:sym typeface="Lato"/>
              </a:defRPr>
            </a:lvl1pPr>
          </a:lstStyle>
          <a:p>
            <a:pPr/>
            <a:r>
              <a:t>Dwarzark</a:t>
            </a:r>
          </a:p>
        </p:txBody>
      </p:sp>
      <p:pic>
        <p:nvPicPr>
          <p:cNvPr id="732" name="image28.jpeg" descr="image28.jpeg"/>
          <p:cNvPicPr>
            <a:picLocks noChangeAspect="1"/>
          </p:cNvPicPr>
          <p:nvPr/>
        </p:nvPicPr>
        <p:blipFill>
          <a:blip r:embed="rId4">
            <a:extLst/>
          </a:blip>
          <a:stretch>
            <a:fillRect/>
          </a:stretch>
        </p:blipFill>
        <p:spPr>
          <a:xfrm>
            <a:off x="8198543" y="1901114"/>
            <a:ext cx="14390462" cy="11629502"/>
          </a:xfrm>
          <a:prstGeom prst="rect">
            <a:avLst/>
          </a:prstGeom>
          <a:ln w="12700">
            <a:miter lim="400000"/>
          </a:ln>
        </p:spPr>
      </p:pic>
      <p:sp>
        <p:nvSpPr>
          <p:cNvPr id="733" name="Google Shape;135;p18"/>
          <p:cNvSpPr/>
          <p:nvPr/>
        </p:nvSpPr>
        <p:spPr>
          <a:xfrm>
            <a:off x="6594466" y="2659533"/>
            <a:ext cx="1063201" cy="8787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5965" y="0"/>
                  <a:pt x="10800" y="585"/>
                  <a:pt x="10800" y="1307"/>
                </a:cubicBezTo>
                <a:lnTo>
                  <a:pt x="10800" y="9493"/>
                </a:lnTo>
                <a:cubicBezTo>
                  <a:pt x="10800" y="10215"/>
                  <a:pt x="15635" y="10800"/>
                  <a:pt x="21600" y="10800"/>
                </a:cubicBezTo>
                <a:cubicBezTo>
                  <a:pt x="15635" y="10800"/>
                  <a:pt x="10800" y="11385"/>
                  <a:pt x="10800" y="12107"/>
                </a:cubicBezTo>
                <a:lnTo>
                  <a:pt x="10800" y="20293"/>
                </a:lnTo>
                <a:cubicBezTo>
                  <a:pt x="10800" y="21015"/>
                  <a:pt x="5965" y="21600"/>
                  <a:pt x="0" y="21600"/>
                </a:cubicBezTo>
              </a:path>
            </a:pathLst>
          </a:custGeom>
          <a:ln w="76200">
            <a:solidFill>
              <a:srgbClr val="595959"/>
            </a:solidFill>
          </a:ln>
        </p:spPr>
        <p:txBody>
          <a:bodyPr lIns="0" tIns="0" rIns="0" bIns="0" anchor="ctr"/>
          <a:lstStyle/>
          <a:p>
            <a:pPr algn="l" defTabSz="2438400">
              <a:defRPr sz="3600">
                <a:solidFill>
                  <a:srgbClr val="000000"/>
                </a:solidFill>
                <a:latin typeface="Arial"/>
                <a:ea typeface="Arial"/>
                <a:cs typeface="Arial"/>
                <a:sym typeface="Arial"/>
              </a:defRPr>
            </a:pP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35" name="image29.jpeg" descr="image29.jpeg"/>
          <p:cNvPicPr>
            <a:picLocks noChangeAspect="1"/>
          </p:cNvPicPr>
          <p:nvPr/>
        </p:nvPicPr>
        <p:blipFill>
          <a:blip r:embed="rId2">
            <a:extLst/>
          </a:blip>
          <a:srcRect l="0" t="0" r="0" b="0"/>
          <a:stretch>
            <a:fillRect/>
          </a:stretch>
        </p:blipFill>
        <p:spPr>
          <a:xfrm>
            <a:off x="156371" y="1524066"/>
            <a:ext cx="24193599" cy="11695162"/>
          </a:xfrm>
          <a:prstGeom prst="rect">
            <a:avLst/>
          </a:prstGeom>
          <a:ln w="12700">
            <a:miter lim="400000"/>
          </a:ln>
        </p:spPr>
      </p:pic>
      <p:sp>
        <p:nvSpPr>
          <p:cNvPr id="736" name="Google Shape;163;p20"/>
          <p:cNvSpPr txBox="1"/>
          <p:nvPr/>
        </p:nvSpPr>
        <p:spPr>
          <a:xfrm>
            <a:off x="20341721" y="12775789"/>
            <a:ext cx="5052067" cy="8813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sz="2600">
                <a:solidFill>
                  <a:srgbClr val="434343"/>
                </a:solidFill>
                <a:latin typeface="Lato Black"/>
                <a:ea typeface="Lato Black"/>
                <a:cs typeface="Lato Black"/>
                <a:sym typeface="Lato Black"/>
              </a:defRPr>
            </a:lvl1pPr>
          </a:lstStyle>
          <a:p>
            <a:pPr/>
            <a:r>
              <a:t>© University of Chicago</a:t>
            </a:r>
          </a:p>
        </p:txBody>
      </p:sp>
      <p:sp>
        <p:nvSpPr>
          <p:cNvPr id="737" name="Google Shape;164;p20"/>
          <p:cNvSpPr txBox="1"/>
          <p:nvPr>
            <p:ph type="title"/>
          </p:nvPr>
        </p:nvSpPr>
        <p:spPr>
          <a:xfrm>
            <a:off x="831199" y="373933"/>
            <a:ext cx="22721602" cy="1527201"/>
          </a:xfrm>
          <a:prstGeom prst="rect">
            <a:avLst/>
          </a:prstGeom>
        </p:spPr>
        <p:txBody>
          <a:bodyPr/>
          <a:lstStyle>
            <a:lvl1pPr>
              <a:defRPr b="1" sz="6400">
                <a:solidFill>
                  <a:srgbClr val="434343"/>
                </a:solidFill>
                <a:latin typeface="Montserrat"/>
                <a:ea typeface="Montserrat"/>
                <a:cs typeface="Montserrat"/>
                <a:sym typeface="Montserrat"/>
              </a:defRPr>
            </a:lvl1pPr>
          </a:lstStyle>
          <a:p>
            <a:pPr/>
            <a:r>
              <a:t>Mapping informality and population in Freetown</a:t>
            </a:r>
          </a:p>
        </p:txBody>
      </p:sp>
      <p:sp>
        <p:nvSpPr>
          <p:cNvPr id="738" name="Google Shape;166;p20"/>
          <p:cNvSpPr txBox="1"/>
          <p:nvPr/>
        </p:nvSpPr>
        <p:spPr>
          <a:xfrm>
            <a:off x="2805999" y="11236466"/>
            <a:ext cx="4229601" cy="8559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b="1">
                <a:solidFill>
                  <a:srgbClr val="000000"/>
                </a:solidFill>
                <a:latin typeface="Roboto"/>
                <a:ea typeface="Roboto"/>
                <a:cs typeface="Roboto"/>
                <a:sym typeface="Roboto"/>
              </a:defRPr>
            </a:lvl1pPr>
          </a:lstStyle>
          <a:p>
            <a:pPr/>
            <a:r>
              <a:t>Total Population: 880,537</a:t>
            </a:r>
          </a:p>
        </p:txBody>
      </p:sp>
      <p:sp>
        <p:nvSpPr>
          <p:cNvPr id="739" name="requires…"/>
          <p:cNvSpPr txBox="1"/>
          <p:nvPr/>
        </p:nvSpPr>
        <p:spPr>
          <a:xfrm>
            <a:off x="20903012" y="4768196"/>
            <a:ext cx="2604989" cy="15852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2438400">
              <a:defRPr sz="3600">
                <a:solidFill>
                  <a:srgbClr val="000000"/>
                </a:solidFill>
                <a:latin typeface="Arial"/>
                <a:ea typeface="Arial"/>
                <a:cs typeface="Arial"/>
                <a:sym typeface="Arial"/>
              </a:defRPr>
            </a:pPr>
            <a:r>
              <a:t>requires </a:t>
            </a:r>
          </a:p>
          <a:p>
            <a:pPr defTabSz="2438400">
              <a:defRPr sz="3600">
                <a:solidFill>
                  <a:srgbClr val="000000"/>
                </a:solidFill>
                <a:latin typeface="Arial"/>
                <a:ea typeface="Arial"/>
                <a:cs typeface="Arial"/>
                <a:sym typeface="Arial"/>
              </a:defRPr>
            </a:pPr>
            <a:r>
              <a:t>major </a:t>
            </a:r>
          </a:p>
          <a:p>
            <a:pPr defTabSz="2438400">
              <a:defRPr sz="3600">
                <a:solidFill>
                  <a:srgbClr val="000000"/>
                </a:solidFill>
                <a:latin typeface="Arial"/>
                <a:ea typeface="Arial"/>
                <a:cs typeface="Arial"/>
                <a:sym typeface="Arial"/>
              </a:defRPr>
            </a:pPr>
            <a:r>
              <a:t>interventions</a:t>
            </a:r>
          </a:p>
        </p:txBody>
      </p:sp>
      <p:sp>
        <p:nvSpPr>
          <p:cNvPr id="740" name="requires…"/>
          <p:cNvSpPr txBox="1"/>
          <p:nvPr/>
        </p:nvSpPr>
        <p:spPr>
          <a:xfrm>
            <a:off x="11231678" y="11939019"/>
            <a:ext cx="3836840" cy="15852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2438400">
              <a:defRPr sz="3600">
                <a:solidFill>
                  <a:srgbClr val="000000"/>
                </a:solidFill>
                <a:latin typeface="Arial"/>
                <a:ea typeface="Arial"/>
                <a:cs typeface="Arial"/>
                <a:sym typeface="Arial"/>
              </a:defRPr>
            </a:pPr>
            <a:r>
              <a:t>requires </a:t>
            </a:r>
          </a:p>
          <a:p>
            <a:pPr defTabSz="2438400">
              <a:defRPr sz="3600">
                <a:solidFill>
                  <a:srgbClr val="000000"/>
                </a:solidFill>
                <a:latin typeface="Arial"/>
                <a:ea typeface="Arial"/>
                <a:cs typeface="Arial"/>
                <a:sym typeface="Arial"/>
              </a:defRPr>
            </a:pPr>
            <a:r>
              <a:t>minor extensions</a:t>
            </a:r>
          </a:p>
          <a:p>
            <a:pPr defTabSz="2438400">
              <a:defRPr sz="3600">
                <a:solidFill>
                  <a:srgbClr val="000000"/>
                </a:solidFill>
                <a:latin typeface="Arial"/>
                <a:ea typeface="Arial"/>
                <a:cs typeface="Arial"/>
                <a:sym typeface="Arial"/>
              </a:defRPr>
            </a:pPr>
            <a:r>
              <a:t>of streets+services</a:t>
            </a:r>
          </a:p>
        </p:txBody>
      </p:sp>
      <p:sp>
        <p:nvSpPr>
          <p:cNvPr id="741" name="Line"/>
          <p:cNvSpPr/>
          <p:nvPr/>
        </p:nvSpPr>
        <p:spPr>
          <a:xfrm flipV="1">
            <a:off x="14296887" y="8753133"/>
            <a:ext cx="2344241" cy="3538434"/>
          </a:xfrm>
          <a:prstGeom prst="line">
            <a:avLst/>
          </a:prstGeom>
          <a:ln w="63500">
            <a:solidFill>
              <a:srgbClr val="FF40FF"/>
            </a:solidFill>
            <a:tailEnd type="triangle"/>
          </a:ln>
          <a:effectLst>
            <a:outerShdw sx="100000" sy="100000" kx="0" ky="0" algn="b" rotWithShape="0" blurRad="101600" dist="50800" dir="5400000">
              <a:srgbClr val="000000">
                <a:alpha val="38000"/>
              </a:srgbClr>
            </a:outerShdw>
          </a:effectLst>
        </p:spPr>
        <p:txBody>
          <a:bodyPr lIns="0" tIns="0" rIns="0" bIns="0"/>
          <a:lstStyle/>
          <a:p>
            <a:pPr algn="l" defTabSz="2438400">
              <a:defRPr sz="3600">
                <a:solidFill>
                  <a:srgbClr val="000000"/>
                </a:solidFill>
                <a:latin typeface="Arial"/>
                <a:ea typeface="Arial"/>
                <a:cs typeface="Arial"/>
                <a:sym typeface="Arial"/>
              </a:defRPr>
            </a:pPr>
          </a:p>
        </p:txBody>
      </p:sp>
      <p:sp>
        <p:nvSpPr>
          <p:cNvPr id="742" name="Line"/>
          <p:cNvSpPr/>
          <p:nvPr/>
        </p:nvSpPr>
        <p:spPr>
          <a:xfrm>
            <a:off x="22140737" y="6612444"/>
            <a:ext cx="1" cy="2044445"/>
          </a:xfrm>
          <a:prstGeom prst="line">
            <a:avLst/>
          </a:prstGeom>
          <a:ln w="63500">
            <a:solidFill>
              <a:schemeClr val="accent4">
                <a:hueOff val="-858837"/>
                <a:lumOff val="-9791"/>
              </a:schemeClr>
            </a:solidFill>
            <a:tailEnd type="triangle"/>
          </a:ln>
          <a:effectLst>
            <a:outerShdw sx="100000" sy="100000" kx="0" ky="0" algn="b" rotWithShape="0" blurRad="101600" dist="50800" dir="5400000">
              <a:srgbClr val="000000">
                <a:alpha val="38000"/>
              </a:srgbClr>
            </a:outerShdw>
          </a:effectLst>
        </p:spPr>
        <p:txBody>
          <a:bodyPr lIns="0" tIns="0" rIns="0" bIns="0"/>
          <a:lstStyle/>
          <a:p>
            <a:pPr algn="l" defTabSz="2438400">
              <a:defRPr sz="3600">
                <a:solidFill>
                  <a:srgbClr val="000000"/>
                </a:solidFill>
                <a:latin typeface="Arial"/>
                <a:ea typeface="Arial"/>
                <a:cs typeface="Arial"/>
                <a:sym typeface="Arial"/>
              </a:defRPr>
            </a:pPr>
          </a:p>
        </p:txBody>
      </p:sp>
      <p:sp>
        <p:nvSpPr>
          <p:cNvPr id="743" name="Spectrum of informality"/>
          <p:cNvSpPr txBox="1"/>
          <p:nvPr/>
        </p:nvSpPr>
        <p:spPr>
          <a:xfrm>
            <a:off x="16938533" y="2993703"/>
            <a:ext cx="6184330" cy="681924"/>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825500">
              <a:defRPr sz="4500">
                <a:solidFill>
                  <a:srgbClr val="FFFFFF"/>
                </a:solidFill>
                <a:latin typeface="Helvetica Neue Medium"/>
                <a:ea typeface="Helvetica Neue Medium"/>
                <a:cs typeface="Helvetica Neue Medium"/>
                <a:sym typeface="Helvetica Neue Medium"/>
              </a:defRPr>
            </a:lvl1pPr>
          </a:lstStyle>
          <a:p>
            <a:pPr/>
            <a:r>
              <a:t>Spectrum of informality</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45" name="F3.large-2-2.jpeg" descr="F3.large-2-2.jpeg"/>
          <p:cNvPicPr>
            <a:picLocks noChangeAspect="1"/>
          </p:cNvPicPr>
          <p:nvPr/>
        </p:nvPicPr>
        <p:blipFill>
          <a:blip r:embed="rId3">
            <a:extLst/>
          </a:blip>
          <a:stretch>
            <a:fillRect/>
          </a:stretch>
        </p:blipFill>
        <p:spPr>
          <a:xfrm>
            <a:off x="4474455" y="274700"/>
            <a:ext cx="15435090" cy="13166599"/>
          </a:xfrm>
          <a:prstGeom prst="rect">
            <a:avLst/>
          </a:prstGeom>
          <a:ln w="12700">
            <a:miter lim="400000"/>
          </a:ln>
        </p:spPr>
      </p:pic>
      <p:sp>
        <p:nvSpPr>
          <p:cNvPr id="746" name="Line"/>
          <p:cNvSpPr/>
          <p:nvPr/>
        </p:nvSpPr>
        <p:spPr>
          <a:xfrm>
            <a:off x="7497216" y="10883332"/>
            <a:ext cx="3878053" cy="528740"/>
          </a:xfrm>
          <a:custGeom>
            <a:avLst/>
            <a:gdLst/>
            <a:ahLst/>
            <a:cxnLst>
              <a:cxn ang="0">
                <a:pos x="wd2" y="hd2"/>
              </a:cxn>
              <a:cxn ang="5400000">
                <a:pos x="wd2" y="hd2"/>
              </a:cxn>
              <a:cxn ang="10800000">
                <a:pos x="wd2" y="hd2"/>
              </a:cxn>
              <a:cxn ang="16200000">
                <a:pos x="wd2" y="hd2"/>
              </a:cxn>
            </a:cxnLst>
            <a:rect l="0" t="0" r="r" b="b"/>
            <a:pathLst>
              <a:path w="21600" h="20253" fill="norm" stroke="1" extrusionOk="0">
                <a:moveTo>
                  <a:pt x="0" y="20253"/>
                </a:moveTo>
                <a:cubicBezTo>
                  <a:pt x="883" y="11730"/>
                  <a:pt x="4576" y="-1347"/>
                  <a:pt x="7346" y="112"/>
                </a:cubicBezTo>
                <a:cubicBezTo>
                  <a:pt x="9712" y="1358"/>
                  <a:pt x="11875" y="9085"/>
                  <a:pt x="14184" y="12690"/>
                </a:cubicBezTo>
                <a:cubicBezTo>
                  <a:pt x="16643" y="16531"/>
                  <a:pt x="19209" y="15636"/>
                  <a:pt x="21600" y="10104"/>
                </a:cubicBezTo>
              </a:path>
            </a:pathLst>
          </a:custGeom>
          <a:ln w="25400">
            <a:solidFill>
              <a:srgbClr val="000000"/>
            </a:solidFill>
            <a:miter lim="400000"/>
            <a:head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47" name="Line"/>
          <p:cNvSpPr/>
          <p:nvPr/>
        </p:nvSpPr>
        <p:spPr>
          <a:xfrm>
            <a:off x="7560073" y="10114373"/>
            <a:ext cx="5077708" cy="1477122"/>
          </a:xfrm>
          <a:custGeom>
            <a:avLst/>
            <a:gdLst/>
            <a:ahLst/>
            <a:cxnLst>
              <a:cxn ang="0">
                <a:pos x="wd2" y="hd2"/>
              </a:cxn>
              <a:cxn ang="5400000">
                <a:pos x="wd2" y="hd2"/>
              </a:cxn>
              <a:cxn ang="10800000">
                <a:pos x="wd2" y="hd2"/>
              </a:cxn>
              <a:cxn ang="16200000">
                <a:pos x="wd2" y="hd2"/>
              </a:cxn>
            </a:cxnLst>
            <a:rect l="0" t="0" r="r" b="b"/>
            <a:pathLst>
              <a:path w="21161" h="20118" fill="norm" stroke="1" extrusionOk="0">
                <a:moveTo>
                  <a:pt x="0" y="7183"/>
                </a:moveTo>
                <a:cubicBezTo>
                  <a:pt x="2184" y="863"/>
                  <a:pt x="5188" y="-1482"/>
                  <a:pt x="8010" y="930"/>
                </a:cubicBezTo>
                <a:cubicBezTo>
                  <a:pt x="9805" y="2464"/>
                  <a:pt x="11448" y="5921"/>
                  <a:pt x="13311" y="6055"/>
                </a:cubicBezTo>
                <a:cubicBezTo>
                  <a:pt x="15996" y="6248"/>
                  <a:pt x="19174" y="602"/>
                  <a:pt x="20738" y="8186"/>
                </a:cubicBezTo>
                <a:cubicBezTo>
                  <a:pt x="21600" y="12368"/>
                  <a:pt x="21095" y="18082"/>
                  <a:pt x="19683" y="20118"/>
                </a:cubicBezTo>
              </a:path>
            </a:pathLst>
          </a:custGeom>
          <a:ln w="25400">
            <a:solidFill>
              <a:srgbClr val="000000"/>
            </a:solidFill>
            <a:miter lim="400000"/>
            <a:head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48" name="Line"/>
          <p:cNvSpPr/>
          <p:nvPr/>
        </p:nvSpPr>
        <p:spPr>
          <a:xfrm>
            <a:off x="7025332" y="11907799"/>
            <a:ext cx="5704612" cy="751368"/>
          </a:xfrm>
          <a:custGeom>
            <a:avLst/>
            <a:gdLst/>
            <a:ahLst/>
            <a:cxnLst>
              <a:cxn ang="0">
                <a:pos x="wd2" y="hd2"/>
              </a:cxn>
              <a:cxn ang="5400000">
                <a:pos x="wd2" y="hd2"/>
              </a:cxn>
              <a:cxn ang="10800000">
                <a:pos x="wd2" y="hd2"/>
              </a:cxn>
              <a:cxn ang="16200000">
                <a:pos x="wd2" y="hd2"/>
              </a:cxn>
            </a:cxnLst>
            <a:rect l="0" t="0" r="r" b="b"/>
            <a:pathLst>
              <a:path w="21600" h="20252" fill="norm" stroke="1" extrusionOk="0">
                <a:moveTo>
                  <a:pt x="21600" y="14941"/>
                </a:moveTo>
                <a:cubicBezTo>
                  <a:pt x="20437" y="19436"/>
                  <a:pt x="19097" y="21600"/>
                  <a:pt x="17801" y="19359"/>
                </a:cubicBezTo>
                <a:cubicBezTo>
                  <a:pt x="16434" y="16995"/>
                  <a:pt x="15278" y="10516"/>
                  <a:pt x="13915" y="7779"/>
                </a:cubicBezTo>
                <a:cubicBezTo>
                  <a:pt x="10558" y="1034"/>
                  <a:pt x="7211" y="17970"/>
                  <a:pt x="3792" y="14536"/>
                </a:cubicBezTo>
                <a:cubicBezTo>
                  <a:pt x="2325" y="13063"/>
                  <a:pt x="980" y="7908"/>
                  <a:pt x="0" y="0"/>
                </a:cubicBezTo>
              </a:path>
            </a:pathLst>
          </a:cu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749" name="Line"/>
          <p:cNvSpPr/>
          <p:nvPr/>
        </p:nvSpPr>
        <p:spPr>
          <a:xfrm>
            <a:off x="6191721" y="9675834"/>
            <a:ext cx="7647139" cy="2625299"/>
          </a:xfrm>
          <a:custGeom>
            <a:avLst/>
            <a:gdLst/>
            <a:ahLst/>
            <a:cxnLst>
              <a:cxn ang="0">
                <a:pos x="wd2" y="hd2"/>
              </a:cxn>
              <a:cxn ang="5400000">
                <a:pos x="wd2" y="hd2"/>
              </a:cxn>
              <a:cxn ang="10800000">
                <a:pos x="wd2" y="hd2"/>
              </a:cxn>
              <a:cxn ang="16200000">
                <a:pos x="wd2" y="hd2"/>
              </a:cxn>
            </a:cxnLst>
            <a:rect l="0" t="0" r="r" b="b"/>
            <a:pathLst>
              <a:path w="21205" h="21082" fill="norm" stroke="1" extrusionOk="0">
                <a:moveTo>
                  <a:pt x="20204" y="21082"/>
                </a:moveTo>
                <a:cubicBezTo>
                  <a:pt x="21600" y="16546"/>
                  <a:pt x="21528" y="9641"/>
                  <a:pt x="20041" y="5356"/>
                </a:cubicBezTo>
                <a:cubicBezTo>
                  <a:pt x="18876" y="2003"/>
                  <a:pt x="17166" y="1312"/>
                  <a:pt x="15532" y="844"/>
                </a:cubicBezTo>
                <a:cubicBezTo>
                  <a:pt x="12668" y="24"/>
                  <a:pt x="9776" y="-518"/>
                  <a:pt x="6930" y="771"/>
                </a:cubicBezTo>
                <a:cubicBezTo>
                  <a:pt x="4484" y="1878"/>
                  <a:pt x="2133" y="4315"/>
                  <a:pt x="0" y="7953"/>
                </a:cubicBezTo>
              </a:path>
            </a:pathLst>
          </a:cu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3" name="Screen Shot 2019-10-19 at 12.30.58 AM.jpeg" descr="Screen Shot 2019-10-19 at 12.30.58 AM.jpeg"/>
          <p:cNvPicPr>
            <a:picLocks noChangeAspect="1"/>
          </p:cNvPicPr>
          <p:nvPr/>
        </p:nvPicPr>
        <p:blipFill>
          <a:blip r:embed="rId3">
            <a:extLst/>
          </a:blip>
          <a:stretch>
            <a:fillRect/>
          </a:stretch>
        </p:blipFill>
        <p:spPr>
          <a:xfrm>
            <a:off x="439857" y="310574"/>
            <a:ext cx="22297350" cy="12468045"/>
          </a:xfrm>
          <a:prstGeom prst="rect">
            <a:avLst/>
          </a:prstGeom>
          <a:ln w="12700">
            <a:miter lim="400000"/>
          </a:ln>
        </p:spPr>
      </p:pic>
      <p:sp>
        <p:nvSpPr>
          <p:cNvPr id="754" name="TextBox 3"/>
          <p:cNvSpPr txBox="1"/>
          <p:nvPr/>
        </p:nvSpPr>
        <p:spPr>
          <a:xfrm>
            <a:off x="4140007" y="12646696"/>
            <a:ext cx="10516124" cy="506944"/>
          </a:xfrm>
          <a:prstGeom prst="rect">
            <a:avLst/>
          </a:prstGeom>
          <a:solidFill>
            <a:srgbClr val="92D050"/>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3300">
                <a:solidFill>
                  <a:srgbClr val="FFFFFF"/>
                </a:solidFill>
                <a:latin typeface="Calibri"/>
                <a:ea typeface="Calibri"/>
                <a:cs typeface="Calibri"/>
                <a:sym typeface="Calibri"/>
              </a:defRPr>
            </a:lvl1pPr>
          </a:lstStyle>
          <a:p>
            <a:pPr/>
            <a:r>
              <a:t>About 150 km of new accesses are needed in Kibera.</a:t>
            </a:r>
          </a:p>
        </p:txBody>
      </p:sp>
      <p:sp>
        <p:nvSpPr>
          <p:cNvPr id="755" name="https://millionneighborhoods.org"/>
          <p:cNvSpPr txBox="1"/>
          <p:nvPr/>
        </p:nvSpPr>
        <p:spPr>
          <a:xfrm>
            <a:off x="17552099" y="1506930"/>
            <a:ext cx="6272480"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https://millionneighborhoods.org</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759" name="image16.jpeg" descr="image16.jpeg"/>
          <p:cNvPicPr>
            <a:picLocks noChangeAspect="1"/>
          </p:cNvPicPr>
          <p:nvPr/>
        </p:nvPicPr>
        <p:blipFill>
          <a:blip r:embed="rId2">
            <a:extLst/>
          </a:blip>
          <a:srcRect l="44" t="0" r="44" b="0"/>
          <a:stretch>
            <a:fillRect/>
          </a:stretch>
        </p:blipFill>
        <p:spPr>
          <a:xfrm>
            <a:off x="3276600" y="-488278"/>
            <a:ext cx="17830800" cy="13239369"/>
          </a:xfrm>
          <a:prstGeom prst="rect">
            <a:avLst/>
          </a:prstGeom>
          <a:ln w="12700">
            <a:miter lim="400000"/>
          </a:ln>
        </p:spPr>
      </p:pic>
      <p:sp>
        <p:nvSpPr>
          <p:cNvPr id="760" name="Every city, town and hamlet: every block"/>
          <p:cNvSpPr txBox="1"/>
          <p:nvPr/>
        </p:nvSpPr>
        <p:spPr>
          <a:xfrm>
            <a:off x="15681425" y="12602965"/>
            <a:ext cx="765139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Every city, town and hamlet: every block</a:t>
            </a:r>
          </a:p>
        </p:txBody>
      </p:sp>
      <p:sp>
        <p:nvSpPr>
          <p:cNvPr id="761" name="New block level data worldwide"/>
          <p:cNvSpPr txBox="1"/>
          <p:nvPr/>
        </p:nvSpPr>
        <p:spPr>
          <a:xfrm>
            <a:off x="18901441" y="13255715"/>
            <a:ext cx="443148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New block level data worldwide</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3" name="A large number of  interconnected phenomena…"/>
          <p:cNvSpPr txBox="1"/>
          <p:nvPr/>
        </p:nvSpPr>
        <p:spPr>
          <a:xfrm>
            <a:off x="4742865" y="1622174"/>
            <a:ext cx="14898270" cy="5816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400">
                <a:solidFill>
                  <a:srgbClr val="000000"/>
                </a:solidFill>
              </a:defRPr>
            </a:pPr>
            <a:r>
              <a:t>A large number of  interconnected phenomena </a:t>
            </a:r>
          </a:p>
          <a:p>
            <a:pPr>
              <a:defRPr b="1" sz="3400">
                <a:solidFill>
                  <a:srgbClr val="000000"/>
                </a:solidFill>
              </a:defRPr>
            </a:pPr>
          </a:p>
          <a:p>
            <a:pPr>
              <a:defRPr b="1" sz="3400">
                <a:solidFill>
                  <a:srgbClr val="000000"/>
                </a:solidFill>
              </a:defRPr>
            </a:pPr>
          </a:p>
          <a:p>
            <a:pPr>
              <a:defRPr b="1" sz="3400">
                <a:solidFill>
                  <a:srgbClr val="000000"/>
                </a:solidFill>
              </a:defRPr>
            </a:pPr>
            <a:r>
              <a:t>From behavior and cognition</a:t>
            </a:r>
          </a:p>
          <a:p>
            <a:pPr>
              <a:defRPr b="1" sz="3400">
                <a:solidFill>
                  <a:srgbClr val="000000"/>
                </a:solidFill>
              </a:defRPr>
            </a:pPr>
          </a:p>
          <a:p>
            <a:pPr>
              <a:defRPr b="1" sz="3400">
                <a:solidFill>
                  <a:srgbClr val="000000"/>
                </a:solidFill>
              </a:defRPr>
            </a:pPr>
            <a:r>
              <a:t>to infrastructure and services</a:t>
            </a:r>
          </a:p>
          <a:p>
            <a:pPr>
              <a:defRPr b="1" sz="3400">
                <a:solidFill>
                  <a:srgbClr val="000000"/>
                </a:solidFill>
              </a:defRPr>
            </a:pPr>
          </a:p>
          <a:p>
            <a:pPr>
              <a:defRPr b="1" sz="3400">
                <a:solidFill>
                  <a:srgbClr val="000000"/>
                </a:solidFill>
              </a:defRPr>
            </a:pPr>
            <a:r>
              <a:t>to socioeconomic wellbeing and outcomes </a:t>
            </a:r>
          </a:p>
          <a:p>
            <a:pPr>
              <a:defRPr b="1" sz="3400">
                <a:solidFill>
                  <a:srgbClr val="000000"/>
                </a:solidFill>
              </a:defRPr>
            </a:pPr>
          </a:p>
          <a:p>
            <a:pPr>
              <a:defRPr b="1" sz="3400">
                <a:solidFill>
                  <a:srgbClr val="000000"/>
                </a:solidFill>
              </a:defRPr>
            </a:pPr>
          </a:p>
          <a:p>
            <a:pPr>
              <a:defRPr b="1" sz="3400">
                <a:solidFill>
                  <a:srgbClr val="000000"/>
                </a:solidFill>
              </a:defRPr>
            </a:pPr>
            <a:r>
              <a:t>are understood and predicted by a theory of cities as complex networks</a:t>
            </a:r>
          </a:p>
        </p:txBody>
      </p:sp>
      <p:sp>
        <p:nvSpPr>
          <p:cNvPr id="764" name="What about exceptions? Inequality? Growth?  Information?"/>
          <p:cNvSpPr txBox="1"/>
          <p:nvPr/>
        </p:nvSpPr>
        <p:spPr>
          <a:xfrm>
            <a:off x="6612889" y="11064544"/>
            <a:ext cx="1115822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What about exceptions? Inequality? Growth?  Information?</a:t>
            </a:r>
          </a:p>
        </p:txBody>
      </p:sp>
      <p:sp>
        <p:nvSpPr>
          <p:cNvPr id="765" name="This kind of theory will allow us to predict characteristics of cities throughout history and across diverse contexts"/>
          <p:cNvSpPr txBox="1"/>
          <p:nvPr/>
        </p:nvSpPr>
        <p:spPr>
          <a:xfrm>
            <a:off x="1845945" y="8866845"/>
            <a:ext cx="20692111"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This kind of theory will allow us to predict characteristics of cities throughout history and across diverse contexts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Rectangle"/>
          <p:cNvSpPr/>
          <p:nvPr/>
        </p:nvSpPr>
        <p:spPr>
          <a:xfrm>
            <a:off x="10888265" y="7608093"/>
            <a:ext cx="285751" cy="464345"/>
          </a:xfrm>
          <a:prstGeom prst="rect">
            <a:avLst/>
          </a:prstGeom>
          <a:solidFill>
            <a:srgbClr val="FFFFFF"/>
          </a:solidFill>
          <a:ln w="12700">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387" name="Rectangle"/>
          <p:cNvSpPr/>
          <p:nvPr/>
        </p:nvSpPr>
        <p:spPr>
          <a:xfrm>
            <a:off x="14120812" y="7625953"/>
            <a:ext cx="1732360" cy="428626"/>
          </a:xfrm>
          <a:prstGeom prst="rect">
            <a:avLst/>
          </a:prstGeom>
          <a:solidFill>
            <a:srgbClr val="FFFFFF"/>
          </a:solidFill>
          <a:ln w="12700">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388" name="Many quantitative predictions + general consequences"/>
          <p:cNvSpPr txBox="1"/>
          <p:nvPr/>
        </p:nvSpPr>
        <p:spPr>
          <a:xfrm>
            <a:off x="5367769" y="641148"/>
            <a:ext cx="13648462"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000000"/>
                </a:solidFill>
                <a:latin typeface="Helvetica Neue Medium"/>
                <a:ea typeface="Helvetica Neue Medium"/>
                <a:cs typeface="Helvetica Neue Medium"/>
                <a:sym typeface="Helvetica Neue Medium"/>
              </a:defRPr>
            </a:lvl1pPr>
          </a:lstStyle>
          <a:p>
            <a:pPr/>
            <a:r>
              <a:t>Many quantitative predictions + general consequences</a:t>
            </a:r>
          </a:p>
        </p:txBody>
      </p:sp>
      <p:pic>
        <p:nvPicPr>
          <p:cNvPr id="389" name="Screen Shot 2020-10-22 at 1.17.31 PM.jpeg" descr="Screen Shot 2020-10-22 at 1.17.31 PM.jpeg"/>
          <p:cNvPicPr>
            <a:picLocks noChangeAspect="1"/>
          </p:cNvPicPr>
          <p:nvPr/>
        </p:nvPicPr>
        <p:blipFill>
          <a:blip r:embed="rId3">
            <a:extLst/>
          </a:blip>
          <a:srcRect l="10" t="0" r="10" b="0"/>
          <a:stretch>
            <a:fillRect/>
          </a:stretch>
        </p:blipFill>
        <p:spPr>
          <a:xfrm>
            <a:off x="3401526" y="1362611"/>
            <a:ext cx="16466345" cy="9744326"/>
          </a:xfrm>
          <a:prstGeom prst="rect">
            <a:avLst/>
          </a:prstGeom>
          <a:ln w="12700">
            <a:miter lim="400000"/>
          </a:ln>
        </p:spPr>
      </p:pic>
      <p:sp>
        <p:nvSpPr>
          <p:cNvPr id="390" name="Rectangle"/>
          <p:cNvSpPr/>
          <p:nvPr/>
        </p:nvSpPr>
        <p:spPr>
          <a:xfrm>
            <a:off x="16792145" y="5399087"/>
            <a:ext cx="692013" cy="42862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1" name="Rectangle"/>
          <p:cNvSpPr/>
          <p:nvPr/>
        </p:nvSpPr>
        <p:spPr>
          <a:xfrm>
            <a:off x="16944475" y="8642627"/>
            <a:ext cx="285751" cy="42862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92" name="Summary of Urban Scaling relations and exponent predictions for various important quantities. Note that agglomeration effects vanish when    because then people remain spatially separated social networks fail to emerge (we will look at internet quantitie"/>
          <p:cNvSpPr txBox="1"/>
          <p:nvPr/>
        </p:nvSpPr>
        <p:spPr>
          <a:xfrm>
            <a:off x="800458" y="11608594"/>
            <a:ext cx="21668481" cy="1981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000">
                <a:solidFill>
                  <a:srgbClr val="000000"/>
                </a:solidFill>
                <a:latin typeface="Calibri"/>
                <a:ea typeface="Calibri"/>
                <a:cs typeface="Calibri"/>
                <a:sym typeface="Calibri"/>
              </a:defRPr>
            </a:pPr>
            <a:r>
              <a:t>Summary of Urban Scaling relations and exponent predictions for various important quantities. Note that agglomeration effects vanish when  </a:t>
            </a:r>
            <a14:m>
              <m:oMath>
                <m:sSub>
                  <m:e>
                    <m:r>
                      <a:rPr xmlns:a="http://schemas.openxmlformats.org/drawingml/2006/main" sz="4300" i="1">
                        <a:solidFill>
                          <a:srgbClr val="000000"/>
                        </a:solidFill>
                        <a:latin typeface="Cambria Math" panose="02040503050406030204" pitchFamily="18" charset="0"/>
                      </a:rPr>
                      <m:t>H</m:t>
                    </m:r>
                  </m:e>
                  <m:sub>
                    <m:r>
                      <a:rPr xmlns:a="http://schemas.openxmlformats.org/drawingml/2006/main" sz="4300" i="1">
                        <a:solidFill>
                          <a:srgbClr val="000000"/>
                        </a:solidFill>
                        <a:latin typeface="Cambria Math" panose="02040503050406030204" pitchFamily="18" charset="0"/>
                      </a:rPr>
                      <m:t>m</m:t>
                    </m:r>
                  </m:sub>
                </m:sSub>
                <m:r>
                  <a:rPr xmlns:a="http://schemas.openxmlformats.org/drawingml/2006/main" sz="4300" i="1">
                    <a:solidFill>
                      <a:srgbClr val="000000"/>
                    </a:solidFill>
                    <a:latin typeface="Cambria Math" panose="02040503050406030204" pitchFamily="18" charset="0"/>
                  </a:rPr>
                  <m:t>→</m:t>
                </m:r>
                <m:r>
                  <a:rPr xmlns:a="http://schemas.openxmlformats.org/drawingml/2006/main" sz="4300" i="1">
                    <a:solidFill>
                      <a:srgbClr val="000000"/>
                    </a:solidFill>
                    <a:latin typeface="Cambria Math" panose="02040503050406030204" pitchFamily="18" charset="0"/>
                  </a:rPr>
                  <m:t>0</m:t>
                </m:r>
              </m:oMath>
            </a14:m>
            <a:r>
              <a:t> because then people remain spatially separated social networks fail to emerge (we will look at internet quantities later). </a:t>
            </a:r>
          </a:p>
        </p:txBody>
      </p:sp>
      <p:sp>
        <p:nvSpPr>
          <p:cNvPr id="393" name="cities in…"/>
          <p:cNvSpPr txBox="1"/>
          <p:nvPr/>
        </p:nvSpPr>
        <p:spPr>
          <a:xfrm>
            <a:off x="20328028" y="5460567"/>
            <a:ext cx="2604212"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cities in </a:t>
            </a:r>
          </a:p>
          <a:p>
            <a:pPr/>
            <a:r>
              <a:t>higher dimensions</a:t>
            </a:r>
          </a:p>
        </p:txBody>
      </p:sp>
      <p:sp>
        <p:nvSpPr>
          <p:cNvPr id="394" name="m"/>
          <p:cNvSpPr txBox="1"/>
          <p:nvPr/>
        </p:nvSpPr>
        <p:spPr>
          <a:xfrm>
            <a:off x="17378577" y="6728917"/>
            <a:ext cx="54346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a:lvl1pPr>
          </a:lstStyle>
          <a:p>
            <a:pPr/>
            <a:r>
              <a:t>m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Besides predictions for scaling  of all these quantities…"/>
          <p:cNvSpPr txBox="1"/>
          <p:nvPr/>
        </p:nvSpPr>
        <p:spPr>
          <a:xfrm>
            <a:off x="462407" y="1711592"/>
            <a:ext cx="13636829" cy="7340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Besides predictions for scaling  of all these quantities…</a:t>
            </a:r>
          </a:p>
        </p:txBody>
      </p:sp>
      <p:sp>
        <p:nvSpPr>
          <p:cNvPr id="399" name="There are a number of very interesting combinations and ratios:"/>
          <p:cNvSpPr txBox="1"/>
          <p:nvPr/>
        </p:nvSpPr>
        <p:spPr>
          <a:xfrm>
            <a:off x="6973441" y="3194246"/>
            <a:ext cx="14464285"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There are a number of very interesting combinations and ratios:</a:t>
            </a:r>
          </a:p>
        </p:txBody>
      </p:sp>
      <p:sp>
        <p:nvSpPr>
          <p:cNvPr id="400" name="The ratio of built volume to total area of cities…"/>
          <p:cNvSpPr txBox="1"/>
          <p:nvPr/>
        </p:nvSpPr>
        <p:spPr>
          <a:xfrm>
            <a:off x="3459204" y="6465471"/>
            <a:ext cx="13232779" cy="4091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537104" indent="-537104" algn="l">
              <a:buSzPct val="100000"/>
              <a:buAutoNum type="arabicPeriod" startAt="1"/>
              <a:defRPr sz="2900"/>
            </a:pPr>
            <a:r>
              <a:t>The ratio of built volume to total area of cities</a:t>
            </a:r>
          </a:p>
          <a:p>
            <a:pPr algn="l">
              <a:defRPr sz="2900"/>
            </a:pPr>
          </a:p>
          <a:p>
            <a:pPr algn="l">
              <a:defRPr sz="2900"/>
            </a:pPr>
            <a:r>
              <a:t>2.  The depth of social networks in cities vs the size of the entire population</a:t>
            </a:r>
          </a:p>
          <a:p>
            <a:pPr algn="l">
              <a:defRPr sz="2900"/>
            </a:pPr>
          </a:p>
          <a:p>
            <a:pPr>
              <a:defRPr sz="2900"/>
            </a:pPr>
            <a:r>
              <a:t>3. The “price” of land (land rents): or the rate of money exchanged per land area</a:t>
            </a:r>
          </a:p>
          <a:p>
            <a:pPr>
              <a:defRPr sz="2900"/>
            </a:pPr>
          </a:p>
          <a:p>
            <a:pPr algn="l">
              <a:defRPr sz="2900"/>
            </a:pPr>
            <a:r>
              <a:t>4. The ratio of land rents and incomes and building heights</a:t>
            </a:r>
          </a:p>
          <a:p>
            <a:pPr>
              <a:defRPr sz="2900"/>
            </a:pPr>
          </a:p>
        </p:txBody>
      </p:sp>
      <p:sp>
        <p:nvSpPr>
          <p:cNvPr id="401" name="-"/>
          <p:cNvSpPr txBox="1"/>
          <p:nvPr/>
        </p:nvSpPr>
        <p:spPr>
          <a:xfrm>
            <a:off x="11337550" y="8654669"/>
            <a:ext cx="257570"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a:t>
            </a:r>
          </a:p>
        </p:txBody>
      </p:sp>
      <p:sp>
        <p:nvSpPr>
          <p:cNvPr id="402" name="-"/>
          <p:cNvSpPr txBox="1"/>
          <p:nvPr/>
        </p:nvSpPr>
        <p:spPr>
          <a:xfrm>
            <a:off x="9622859" y="10183707"/>
            <a:ext cx="257569"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Landscapes of Infrastructure"/>
          <p:cNvSpPr txBox="1"/>
          <p:nvPr>
            <p:ph type="body" sz="half" idx="1"/>
          </p:nvPr>
        </p:nvSpPr>
        <p:spPr>
          <a:prstGeom prst="rect">
            <a:avLst/>
          </a:prstGeom>
        </p:spPr>
        <p:txBody>
          <a:bodyPr/>
          <a:lstStyle>
            <a:lvl1pPr>
              <a:defRPr spc="-178" sz="8900"/>
            </a:lvl1pPr>
          </a:lstStyle>
          <a:p>
            <a:pPr/>
            <a:r>
              <a:t>Landscapes of Infrastructure</a:t>
            </a:r>
          </a:p>
        </p:txBody>
      </p:sp>
      <p:sp>
        <p:nvSpPr>
          <p:cNvPr id="407" name="Equation"/>
          <p:cNvSpPr txBox="1"/>
          <p:nvPr/>
        </p:nvSpPr>
        <p:spPr>
          <a:xfrm>
            <a:off x="10589606" y="8548698"/>
            <a:ext cx="3204787" cy="82526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900" i="1">
                          <a:solidFill>
                            <a:srgbClr val="5E5E5E"/>
                          </a:solidFill>
                          <a:latin typeface="Cambria Math" panose="02040503050406030204" pitchFamily="18" charset="0"/>
                        </a:rPr>
                        <m:t>A</m:t>
                      </m:r>
                    </m:e>
                    <m:sub>
                      <m:r>
                        <a:rPr xmlns:a="http://schemas.openxmlformats.org/drawingml/2006/main" sz="5900" i="1">
                          <a:solidFill>
                            <a:srgbClr val="5E5E5E"/>
                          </a:solidFill>
                          <a:latin typeface="Cambria Math" panose="02040503050406030204" pitchFamily="18" charset="0"/>
                        </a:rPr>
                        <m:t>n</m:t>
                      </m:r>
                    </m:sub>
                  </m:sSub>
                  <m:r>
                    <a:rPr xmlns:a="http://schemas.openxmlformats.org/drawingml/2006/main" sz="5900" i="1">
                      <a:solidFill>
                        <a:srgbClr val="5E5E5E"/>
                      </a:solidFill>
                      <a:latin typeface="Cambria Math" panose="02040503050406030204" pitchFamily="18" charset="0"/>
                    </a:rPr>
                    <m:t>/</m:t>
                  </m:r>
                  <m:r>
                    <a:rPr xmlns:a="http://schemas.openxmlformats.org/drawingml/2006/main" sz="5900" i="1">
                      <a:solidFill>
                        <a:srgbClr val="5E5E5E"/>
                      </a:solidFill>
                      <a:latin typeface="Cambria Math" panose="02040503050406030204" pitchFamily="18" charset="0"/>
                    </a:rPr>
                    <m:t>A</m:t>
                  </m:r>
                  <m:r>
                    <a:rPr xmlns:a="http://schemas.openxmlformats.org/drawingml/2006/main" sz="5900" i="1">
                      <a:solidFill>
                        <a:srgbClr val="5E5E5E"/>
                      </a:solidFill>
                      <a:latin typeface="Cambria Math" panose="02040503050406030204" pitchFamily="18" charset="0"/>
                    </a:rPr>
                    <m:t>∼</m:t>
                  </m:r>
                  <m:sSup>
                    <m:e>
                      <m:r>
                        <a:rPr xmlns:a="http://schemas.openxmlformats.org/drawingml/2006/main" sz="5900" i="1">
                          <a:solidFill>
                            <a:srgbClr val="5E5E5E"/>
                          </a:solidFill>
                          <a:latin typeface="Cambria Math" panose="02040503050406030204" pitchFamily="18" charset="0"/>
                        </a:rPr>
                        <m:t>N</m:t>
                      </m:r>
                    </m:e>
                    <m:sup>
                      <m:r>
                        <a:rPr xmlns:a="http://schemas.openxmlformats.org/drawingml/2006/main" sz="5900" i="1">
                          <a:solidFill>
                            <a:srgbClr val="5E5E5E"/>
                          </a:solidFill>
                          <a:latin typeface="Cambria Math" panose="02040503050406030204" pitchFamily="18" charset="0"/>
                        </a:rPr>
                        <m:t>δ</m:t>
                      </m:r>
                    </m:sup>
                  </m:sSup>
                </m:oMath>
              </m:oMathPara>
            </a14:m>
            <a:endParaRPr sz="5900">
              <a:solidFill>
                <a:srgbClr val="5E5E5E"/>
              </a:solidFill>
            </a:endParaRPr>
          </a:p>
        </p:txBody>
      </p:sp>
      <p:sp>
        <p:nvSpPr>
          <p:cNvPr id="408" name="Greater infrastructure network volume per unit area with city size, especially in city centers"/>
          <p:cNvSpPr txBox="1"/>
          <p:nvPr/>
        </p:nvSpPr>
        <p:spPr>
          <a:xfrm>
            <a:off x="4213015" y="10945102"/>
            <a:ext cx="15957970"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Greater infrastructure network volume per unit area with city size, especially in city centers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0" name="Gigantic_water_main.jpg" descr="Gigantic_water_main.jpg"/>
          <p:cNvPicPr>
            <a:picLocks noChangeAspect="1"/>
          </p:cNvPicPr>
          <p:nvPr/>
        </p:nvPicPr>
        <p:blipFill>
          <a:blip r:embed="rId2">
            <a:extLst/>
          </a:blip>
          <a:stretch>
            <a:fillRect/>
          </a:stretch>
        </p:blipFill>
        <p:spPr>
          <a:xfrm>
            <a:off x="2937719" y="1776533"/>
            <a:ext cx="18288001" cy="10287000"/>
          </a:xfrm>
          <a:prstGeom prst="rect">
            <a:avLst/>
          </a:prstGeom>
          <a:ln w="12700">
            <a:miter lim="400000"/>
          </a:ln>
        </p:spPr>
      </p:pic>
      <p:sp>
        <p:nvSpPr>
          <p:cNvPr id="411" name="Master/Trunk infrastructure gets enormous"/>
          <p:cNvSpPr txBox="1"/>
          <p:nvPr/>
        </p:nvSpPr>
        <p:spPr>
          <a:xfrm>
            <a:off x="207445" y="931990"/>
            <a:ext cx="8811617"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pPr/>
            <a:r>
              <a:t>Master/Trunk infrastructure gets enormous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